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24"/>
  </p:notesMasterIdLst>
  <p:handoutMasterIdLst>
    <p:handoutMasterId r:id="rId125"/>
  </p:handoutMasterIdLst>
  <p:sldIdLst>
    <p:sldId id="258"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0" r:id="rId31"/>
    <p:sldId id="301" r:id="rId32"/>
    <p:sldId id="302" r:id="rId33"/>
    <p:sldId id="303" r:id="rId34"/>
    <p:sldId id="304"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8" r:id="rId49"/>
    <p:sldId id="319" r:id="rId50"/>
    <p:sldId id="320" r:id="rId51"/>
    <p:sldId id="321" r:id="rId52"/>
    <p:sldId id="322" r:id="rId53"/>
    <p:sldId id="323"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5" r:id="rId86"/>
    <p:sldId id="356" r:id="rId87"/>
    <p:sldId id="357" r:id="rId88"/>
    <p:sldId id="358" r:id="rId89"/>
    <p:sldId id="359" r:id="rId90"/>
    <p:sldId id="360" r:id="rId91"/>
    <p:sldId id="361" r:id="rId92"/>
    <p:sldId id="362" r:id="rId93"/>
    <p:sldId id="363" r:id="rId94"/>
    <p:sldId id="364" r:id="rId95"/>
    <p:sldId id="365" r:id="rId96"/>
    <p:sldId id="367" r:id="rId97"/>
    <p:sldId id="368" r:id="rId98"/>
    <p:sldId id="369" r:id="rId99"/>
    <p:sldId id="371" r:id="rId100"/>
    <p:sldId id="372" r:id="rId101"/>
    <p:sldId id="373" r:id="rId102"/>
    <p:sldId id="375" r:id="rId103"/>
    <p:sldId id="376" r:id="rId104"/>
    <p:sldId id="377" r:id="rId105"/>
    <p:sldId id="379" r:id="rId106"/>
    <p:sldId id="380" r:id="rId107"/>
    <p:sldId id="381" r:id="rId108"/>
    <p:sldId id="383" r:id="rId109"/>
    <p:sldId id="384" r:id="rId110"/>
    <p:sldId id="385" r:id="rId111"/>
    <p:sldId id="387" r:id="rId112"/>
    <p:sldId id="388" r:id="rId113"/>
    <p:sldId id="389" r:id="rId114"/>
    <p:sldId id="391" r:id="rId115"/>
    <p:sldId id="392" r:id="rId116"/>
    <p:sldId id="393" r:id="rId117"/>
    <p:sldId id="395" r:id="rId118"/>
    <p:sldId id="396" r:id="rId119"/>
    <p:sldId id="397" r:id="rId120"/>
    <p:sldId id="399" r:id="rId121"/>
    <p:sldId id="400" r:id="rId122"/>
    <p:sldId id="401" r:id="rId1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24">
          <p15:clr>
            <a:srgbClr val="A4A3A4"/>
          </p15:clr>
        </p15:guide>
        <p15:guide id="2" pos="56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ttany" initials="B" lastIdx="2" clrIdx="0"/>
  <p:cmAuthor id="1" name="Copyeditor" initials="AU" lastIdx="0" clrIdx="1"/>
  <p:cmAuthor id="2" name="Barb Scotese" initials="BS" lastIdx="3" clrIdx="2"/>
  <p:cmAuthor id="3" name="Prakash Subramani" initials="P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D5AA9-FF11-E540-B416-F06AD76B1EAB}" v="2" dt="2021-01-04T18:38:25.10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70" autoAdjust="0"/>
    <p:restoredTop sz="73741" autoAdjust="0"/>
  </p:normalViewPr>
  <p:slideViewPr>
    <p:cSldViewPr snapToGrid="0">
      <p:cViewPr varScale="1">
        <p:scale>
          <a:sx n="92" d="100"/>
          <a:sy n="92" d="100"/>
        </p:scale>
        <p:origin x="472" y="192"/>
      </p:cViewPr>
      <p:guideLst>
        <p:guide orient="horz" pos="924"/>
        <p:guide pos="568"/>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notesMaster" Target="notesMasters/notesMaster1.xml"/><Relationship Id="rId129"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microsoft.com/office/2015/10/relationships/revisionInfo" Target="revisionInfo.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ryn Leeber" userId="15028f3c-0a13-4345-9369-dac953ae4f16" providerId="ADAL" clId="{82BD5AA9-FF11-E540-B416-F06AD76B1EAB}"/>
    <pc:docChg chg="modSld modMainMaster">
      <pc:chgData name="Kathryn Leeber" userId="15028f3c-0a13-4345-9369-dac953ae4f16" providerId="ADAL" clId="{82BD5AA9-FF11-E540-B416-F06AD76B1EAB}" dt="2021-01-04T18:38:45.899" v="26" actId="1076"/>
      <pc:docMkLst>
        <pc:docMk/>
      </pc:docMkLst>
      <pc:sldChg chg="modSp mod">
        <pc:chgData name="Kathryn Leeber" userId="15028f3c-0a13-4345-9369-dac953ae4f16" providerId="ADAL" clId="{82BD5AA9-FF11-E540-B416-F06AD76B1EAB}" dt="2020-12-21T14:25:31.812" v="4" actId="255"/>
        <pc:sldMkLst>
          <pc:docMk/>
          <pc:sldMk cId="0" sldId="285"/>
        </pc:sldMkLst>
        <pc:spChg chg="mod">
          <ac:chgData name="Kathryn Leeber" userId="15028f3c-0a13-4345-9369-dac953ae4f16" providerId="ADAL" clId="{82BD5AA9-FF11-E540-B416-F06AD76B1EAB}" dt="2020-12-21T14:25:31.812" v="4" actId="255"/>
          <ac:spMkLst>
            <pc:docMk/>
            <pc:sldMk cId="0" sldId="285"/>
            <ac:spMk id="2" creationId="{00000000-0000-0000-0000-000000000000}"/>
          </ac:spMkLst>
        </pc:spChg>
      </pc:sldChg>
      <pc:sldChg chg="modSp mod">
        <pc:chgData name="Kathryn Leeber" userId="15028f3c-0a13-4345-9369-dac953ae4f16" providerId="ADAL" clId="{82BD5AA9-FF11-E540-B416-F06AD76B1EAB}" dt="2021-01-04T18:38:25.100" v="24" actId="255"/>
        <pc:sldMkLst>
          <pc:docMk/>
          <pc:sldMk cId="0" sldId="295"/>
        </pc:sldMkLst>
        <pc:spChg chg="mod">
          <ac:chgData name="Kathryn Leeber" userId="15028f3c-0a13-4345-9369-dac953ae4f16" providerId="ADAL" clId="{82BD5AA9-FF11-E540-B416-F06AD76B1EAB}" dt="2021-01-04T18:38:09.083" v="22" actId="20577"/>
          <ac:spMkLst>
            <pc:docMk/>
            <pc:sldMk cId="0" sldId="295"/>
            <ac:spMk id="2" creationId="{00000000-0000-0000-0000-000000000000}"/>
          </ac:spMkLst>
        </pc:spChg>
        <pc:spChg chg="mod">
          <ac:chgData name="Kathryn Leeber" userId="15028f3c-0a13-4345-9369-dac953ae4f16" providerId="ADAL" clId="{82BD5AA9-FF11-E540-B416-F06AD76B1EAB}" dt="2021-01-04T18:38:25.100" v="24" actId="255"/>
          <ac:spMkLst>
            <pc:docMk/>
            <pc:sldMk cId="0" sldId="295"/>
            <ac:spMk id="31753" creationId="{00000000-0000-0000-0000-000000000000}"/>
          </ac:spMkLst>
        </pc:spChg>
        <pc:spChg chg="mod">
          <ac:chgData name="Kathryn Leeber" userId="15028f3c-0a13-4345-9369-dac953ae4f16" providerId="ADAL" clId="{82BD5AA9-FF11-E540-B416-F06AD76B1EAB}" dt="2021-01-04T18:38:25.100" v="24" actId="255"/>
          <ac:spMkLst>
            <pc:docMk/>
            <pc:sldMk cId="0" sldId="295"/>
            <ac:spMk id="31754" creationId="{00000000-0000-0000-0000-000000000000}"/>
          </ac:spMkLst>
        </pc:spChg>
        <pc:spChg chg="mod">
          <ac:chgData name="Kathryn Leeber" userId="15028f3c-0a13-4345-9369-dac953ae4f16" providerId="ADAL" clId="{82BD5AA9-FF11-E540-B416-F06AD76B1EAB}" dt="2021-01-04T18:38:25.100" v="24" actId="255"/>
          <ac:spMkLst>
            <pc:docMk/>
            <pc:sldMk cId="0" sldId="295"/>
            <ac:spMk id="31755" creationId="{00000000-0000-0000-0000-000000000000}"/>
          </ac:spMkLst>
        </pc:spChg>
        <pc:spChg chg="mod">
          <ac:chgData name="Kathryn Leeber" userId="15028f3c-0a13-4345-9369-dac953ae4f16" providerId="ADAL" clId="{82BD5AA9-FF11-E540-B416-F06AD76B1EAB}" dt="2021-01-04T18:38:25.100" v="24" actId="255"/>
          <ac:spMkLst>
            <pc:docMk/>
            <pc:sldMk cId="0" sldId="295"/>
            <ac:spMk id="31756" creationId="{00000000-0000-0000-0000-000000000000}"/>
          </ac:spMkLst>
        </pc:spChg>
        <pc:spChg chg="mod">
          <ac:chgData name="Kathryn Leeber" userId="15028f3c-0a13-4345-9369-dac953ae4f16" providerId="ADAL" clId="{82BD5AA9-FF11-E540-B416-F06AD76B1EAB}" dt="2021-01-04T18:38:25.100" v="24" actId="255"/>
          <ac:spMkLst>
            <pc:docMk/>
            <pc:sldMk cId="0" sldId="295"/>
            <ac:spMk id="31757" creationId="{00000000-0000-0000-0000-000000000000}"/>
          </ac:spMkLst>
        </pc:spChg>
        <pc:spChg chg="mod">
          <ac:chgData name="Kathryn Leeber" userId="15028f3c-0a13-4345-9369-dac953ae4f16" providerId="ADAL" clId="{82BD5AA9-FF11-E540-B416-F06AD76B1EAB}" dt="2021-01-04T18:38:25.100" v="24" actId="255"/>
          <ac:spMkLst>
            <pc:docMk/>
            <pc:sldMk cId="0" sldId="295"/>
            <ac:spMk id="31758" creationId="{00000000-0000-0000-0000-000000000000}"/>
          </ac:spMkLst>
        </pc:spChg>
      </pc:sldChg>
      <pc:sldChg chg="modSp mod">
        <pc:chgData name="Kathryn Leeber" userId="15028f3c-0a13-4345-9369-dac953ae4f16" providerId="ADAL" clId="{82BD5AA9-FF11-E540-B416-F06AD76B1EAB}" dt="2021-01-04T18:38:45.899" v="26" actId="1076"/>
        <pc:sldMkLst>
          <pc:docMk/>
          <pc:sldMk cId="0" sldId="298"/>
        </pc:sldMkLst>
        <pc:spChg chg="mod">
          <ac:chgData name="Kathryn Leeber" userId="15028f3c-0a13-4345-9369-dac953ae4f16" providerId="ADAL" clId="{82BD5AA9-FF11-E540-B416-F06AD76B1EAB}" dt="2021-01-04T18:38:45.899" v="26" actId="1076"/>
          <ac:spMkLst>
            <pc:docMk/>
            <pc:sldMk cId="0" sldId="298"/>
            <ac:spMk id="30723" creationId="{00000000-0000-0000-0000-000000000000}"/>
          </ac:spMkLst>
        </pc:spChg>
      </pc:sldChg>
      <pc:sldChg chg="modSp mod">
        <pc:chgData name="Kathryn Leeber" userId="15028f3c-0a13-4345-9369-dac953ae4f16" providerId="ADAL" clId="{82BD5AA9-FF11-E540-B416-F06AD76B1EAB}" dt="2020-12-21T14:26:23.902" v="8" actId="1076"/>
        <pc:sldMkLst>
          <pc:docMk/>
          <pc:sldMk cId="0" sldId="323"/>
        </pc:sldMkLst>
        <pc:picChg chg="mod">
          <ac:chgData name="Kathryn Leeber" userId="15028f3c-0a13-4345-9369-dac953ae4f16" providerId="ADAL" clId="{82BD5AA9-FF11-E540-B416-F06AD76B1EAB}" dt="2020-12-21T14:26:23.902" v="8" actId="1076"/>
          <ac:picMkLst>
            <pc:docMk/>
            <pc:sldMk cId="0" sldId="323"/>
            <ac:picMk id="2" creationId="{00000000-0000-0000-0000-000000000000}"/>
          </ac:picMkLst>
        </pc:picChg>
      </pc:sldChg>
      <pc:sldChg chg="modSp mod">
        <pc:chgData name="Kathryn Leeber" userId="15028f3c-0a13-4345-9369-dac953ae4f16" providerId="ADAL" clId="{82BD5AA9-FF11-E540-B416-F06AD76B1EAB}" dt="2020-12-21T14:26:49.199" v="10" actId="20577"/>
        <pc:sldMkLst>
          <pc:docMk/>
          <pc:sldMk cId="0" sldId="339"/>
        </pc:sldMkLst>
        <pc:spChg chg="mod">
          <ac:chgData name="Kathryn Leeber" userId="15028f3c-0a13-4345-9369-dac953ae4f16" providerId="ADAL" clId="{82BD5AA9-FF11-E540-B416-F06AD76B1EAB}" dt="2020-12-21T14:26:49.199" v="10" actId="20577"/>
          <ac:spMkLst>
            <pc:docMk/>
            <pc:sldMk cId="0" sldId="339"/>
            <ac:spMk id="4" creationId="{00000000-0000-0000-0000-000000000000}"/>
          </ac:spMkLst>
        </pc:spChg>
      </pc:sldChg>
      <pc:sldChg chg="modSp mod">
        <pc:chgData name="Kathryn Leeber" userId="15028f3c-0a13-4345-9369-dac953ae4f16" providerId="ADAL" clId="{82BD5AA9-FF11-E540-B416-F06AD76B1EAB}" dt="2020-12-21T14:27:09.037" v="12" actId="1076"/>
        <pc:sldMkLst>
          <pc:docMk/>
          <pc:sldMk cId="0" sldId="349"/>
        </pc:sldMkLst>
        <pc:spChg chg="mod">
          <ac:chgData name="Kathryn Leeber" userId="15028f3c-0a13-4345-9369-dac953ae4f16" providerId="ADAL" clId="{82BD5AA9-FF11-E540-B416-F06AD76B1EAB}" dt="2020-12-21T14:27:05.783" v="11" actId="1076"/>
          <ac:spMkLst>
            <pc:docMk/>
            <pc:sldMk cId="0" sldId="349"/>
            <ac:spMk id="2" creationId="{00000000-0000-0000-0000-000000000000}"/>
          </ac:spMkLst>
        </pc:spChg>
        <pc:spChg chg="mod">
          <ac:chgData name="Kathryn Leeber" userId="15028f3c-0a13-4345-9369-dac953ae4f16" providerId="ADAL" clId="{82BD5AA9-FF11-E540-B416-F06AD76B1EAB}" dt="2020-12-21T14:27:09.037" v="12" actId="1076"/>
          <ac:spMkLst>
            <pc:docMk/>
            <pc:sldMk cId="0" sldId="349"/>
            <ac:spMk id="5" creationId="{00000000-0000-0000-0000-000000000000}"/>
          </ac:spMkLst>
        </pc:spChg>
      </pc:sldChg>
      <pc:sldMasterChg chg="modSp mod modSldLayout">
        <pc:chgData name="Kathryn Leeber" userId="15028f3c-0a13-4345-9369-dac953ae4f16" providerId="ADAL" clId="{82BD5AA9-FF11-E540-B416-F06AD76B1EAB}" dt="2020-12-21T14:25:15.084" v="3" actId="20577"/>
        <pc:sldMasterMkLst>
          <pc:docMk/>
          <pc:sldMasterMk cId="2871921020" sldId="2147483648"/>
        </pc:sldMasterMkLst>
        <pc:spChg chg="mod">
          <ac:chgData name="Kathryn Leeber" userId="15028f3c-0a13-4345-9369-dac953ae4f16" providerId="ADAL" clId="{82BD5AA9-FF11-E540-B416-F06AD76B1EAB}" dt="2020-12-21T14:25:15.084" v="3" actId="20577"/>
          <ac:spMkLst>
            <pc:docMk/>
            <pc:sldMasterMk cId="2871921020" sldId="2147483648"/>
            <ac:spMk id="7" creationId="{21F38BD8-3F75-CE4C-AFEF-0C6B45F77F8C}"/>
          </ac:spMkLst>
        </pc:spChg>
        <pc:sldLayoutChg chg="modSp mod">
          <pc:chgData name="Kathryn Leeber" userId="15028f3c-0a13-4345-9369-dac953ae4f16" providerId="ADAL" clId="{82BD5AA9-FF11-E540-B416-F06AD76B1EAB}" dt="2020-12-21T14:25:11.727" v="1" actId="20577"/>
          <pc:sldLayoutMkLst>
            <pc:docMk/>
            <pc:sldMasterMk cId="2871921020" sldId="2147483648"/>
            <pc:sldLayoutMk cId="3047549913" sldId="2147483649"/>
          </pc:sldLayoutMkLst>
          <pc:spChg chg="mod">
            <ac:chgData name="Kathryn Leeber" userId="15028f3c-0a13-4345-9369-dac953ae4f16" providerId="ADAL" clId="{82BD5AA9-FF11-E540-B416-F06AD76B1EAB}" dt="2020-12-21T14:25:11.727" v="1" actId="20577"/>
            <ac:spMkLst>
              <pc:docMk/>
              <pc:sldMasterMk cId="2871921020" sldId="2147483648"/>
              <pc:sldLayoutMk cId="3047549913" sldId="2147483649"/>
              <ac:spMk id="17" creationId="{BEEECFBC-FB4D-9945-A4FF-28E342055AC3}"/>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1/4/21</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1/4/21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pPr/>
              <a:t>1</a:t>
            </a:fld>
            <a:endParaRPr lang="en-US" dirty="0"/>
          </a:p>
        </p:txBody>
      </p:sp>
    </p:spTree>
    <p:extLst>
      <p:ext uri="{BB962C8B-B14F-4D97-AF65-F5344CB8AC3E}">
        <p14:creationId xmlns:p14="http://schemas.microsoft.com/office/powerpoint/2010/main" val="3215381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 Anatomy and Physiology</a:t>
            </a:r>
            <a:endParaRPr lang="en-IN" altLang="en-US" dirty="0">
              <a:latin typeface="Times New Roman" charset="0"/>
              <a:ea typeface="MS PGothic" charset="-128"/>
            </a:endParaRPr>
          </a:p>
          <a:p>
            <a:r>
              <a:rPr lang="en-US" altLang="en-US" dirty="0">
                <a:latin typeface="Times New Roman" charset="0"/>
                <a:ea typeface="MS PGothic" charset="-128"/>
              </a:rPr>
              <a:t>A. The heart’s job is to pump blood to supply oxygen-enriched red blood cells to the tissues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heart is divided down the middle into left and right sides, each with an upper chamber (atrium) to receive incoming blood and a lower chamber (ventricle) to pump outgoing blood.</a:t>
            </a:r>
            <a:endParaRPr lang="en-IN" altLang="en-US" dirty="0">
              <a:latin typeface="Times New Roman" charset="0"/>
              <a:ea typeface="MS PGothic" charset="-128"/>
            </a:endParaRP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C87EB8B-6C23-8A40-96BD-4639DAEFB7DA}" type="slidenum">
              <a:rPr lang="en-US" altLang="en-US" sz="1200"/>
              <a:pPr eaLnBrk="1" hangingPunct="1"/>
              <a:t>10</a:t>
            </a:fld>
            <a:endParaRPr lang="en-US" altLang="en-US" sz="1200" dirty="0"/>
          </a:p>
        </p:txBody>
      </p:sp>
    </p:spTree>
    <p:extLst>
      <p:ext uri="{BB962C8B-B14F-4D97-AF65-F5344CB8AC3E}">
        <p14:creationId xmlns:p14="http://schemas.microsoft.com/office/powerpoint/2010/main" val="2962542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heart. </a:t>
            </a:r>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D8716C4-21A1-DF4F-BA80-1F119C4BF8EA}" type="slidenum">
              <a:rPr lang="en-US" altLang="en-US" sz="1200"/>
              <a:pPr eaLnBrk="1" hangingPunct="1"/>
              <a:t>11</a:t>
            </a:fld>
            <a:endParaRPr lang="en-US" altLang="en-US" sz="1200" dirty="0"/>
          </a:p>
        </p:txBody>
      </p:sp>
    </p:spTree>
    <p:extLst>
      <p:ext uri="{BB962C8B-B14F-4D97-AF65-F5344CB8AC3E}">
        <p14:creationId xmlns:p14="http://schemas.microsoft.com/office/powerpoint/2010/main" val="1277430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Blood leaves each of the four chambers of the heart through one-way valves, which keep the blood moving through the circulatory system in the proper direction.</a:t>
            </a:r>
            <a:endParaRPr lang="en-IN" altLang="en-US" dirty="0">
              <a:latin typeface="Times New Roman" charset="0"/>
              <a:ea typeface="MS PGothic" charset="-128"/>
            </a:endParaRPr>
          </a:p>
          <a:p>
            <a:r>
              <a:rPr lang="en-US" altLang="en-US" dirty="0">
                <a:latin typeface="Times New Roman" charset="0"/>
                <a:ea typeface="MS PGothic" charset="-128"/>
              </a:rPr>
              <a:t>3. The aorta, the body’s main artery, receives blood ejected from the left ventricle and delivers it to all other arteries that supply the body’s tissues.</a:t>
            </a:r>
            <a:endParaRPr lang="en-IN" altLang="en-US" dirty="0">
              <a:latin typeface="Times New Roman" charset="0"/>
              <a:ea typeface="MS PGothic" charset="-128"/>
            </a:endParaRPr>
          </a:p>
        </p:txBody>
      </p:sp>
      <p:sp>
        <p:nvSpPr>
          <p:cNvPr id="151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1350B0-DB49-6540-A3F1-884B3E47DC80}" type="slidenum">
              <a:rPr lang="en-US" altLang="en-US" sz="1200"/>
              <a:pPr eaLnBrk="1" hangingPunct="1"/>
              <a:t>12</a:t>
            </a:fld>
            <a:endParaRPr lang="en-US" altLang="en-US" sz="1200" dirty="0"/>
          </a:p>
        </p:txBody>
      </p:sp>
    </p:spTree>
    <p:extLst>
      <p:ext uri="{BB962C8B-B14F-4D97-AF65-F5344CB8AC3E}">
        <p14:creationId xmlns:p14="http://schemas.microsoft.com/office/powerpoint/2010/main" val="1380915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This figures on this slide illustrate how blood circulates through the heart. A. The right side of the heart receives oxygen-poor blood from the venous circulation. B. The left side of the heart receives oxygen-rich blood from the lungs through the pulmonary veins. </a:t>
            </a:r>
          </a:p>
        </p:txBody>
      </p:sp>
      <p:sp>
        <p:nvSpPr>
          <p:cNvPr id="152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CCA6D43-29F9-E543-98FB-69570830F4AE}" type="slidenum">
              <a:rPr lang="en-US" altLang="en-US" sz="1200"/>
              <a:pPr eaLnBrk="1" hangingPunct="1"/>
              <a:t>13</a:t>
            </a:fld>
            <a:endParaRPr lang="en-US" altLang="en-US" sz="1200" dirty="0"/>
          </a:p>
        </p:txBody>
      </p:sp>
    </p:spTree>
    <p:extLst>
      <p:ext uri="{BB962C8B-B14F-4D97-AF65-F5344CB8AC3E}">
        <p14:creationId xmlns:p14="http://schemas.microsoft.com/office/powerpoint/2010/main" val="11903294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The heart’s electrical system controls heart rate and coordinates the work of the atria and ventricles.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heart generates its own electrical impulse, starting at the sinus node.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impulse passes from the atria to the ventricles.</a:t>
            </a:r>
            <a:endParaRPr lang="en-IN" altLang="en-US" dirty="0">
              <a:latin typeface="Times New Roman" charset="0"/>
              <a:ea typeface="MS PGothic" charset="-128"/>
            </a:endParaRPr>
          </a:p>
          <a:p>
            <a:r>
              <a:rPr lang="en-US" altLang="en-US" dirty="0">
                <a:latin typeface="Times New Roman" charset="0"/>
                <a:ea typeface="MS PGothic" charset="-128"/>
              </a:rPr>
              <a:t>C. Automaticity allows spontaneous contraction without a stimulus from a nerve source.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As long as impulses come from the sinoatrial node, the other myocardial cells will contract when the impulse reaches them.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no impulse arrives, however, the other myocardial cells are capable of creating their own impulses and stimulating a contraction. </a:t>
            </a:r>
            <a:endParaRPr lang="en-IN" altLang="en-US" dirty="0">
              <a:latin typeface="Times New Roman" charset="0"/>
              <a:ea typeface="MS PGothic" charset="-128"/>
            </a:endParaRPr>
          </a:p>
        </p:txBody>
      </p:sp>
      <p:sp>
        <p:nvSpPr>
          <p:cNvPr id="153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73A5DB-A6DE-EA40-A03B-31031B8332C0}" type="slidenum">
              <a:rPr lang="en-US" altLang="en-US" sz="1200"/>
              <a:pPr eaLnBrk="1" hangingPunct="1"/>
              <a:t>14</a:t>
            </a:fld>
            <a:endParaRPr lang="en-US" altLang="en-US" sz="1200" dirty="0"/>
          </a:p>
        </p:txBody>
      </p:sp>
    </p:spTree>
    <p:extLst>
      <p:ext uri="{BB962C8B-B14F-4D97-AF65-F5344CB8AC3E}">
        <p14:creationId xmlns:p14="http://schemas.microsoft.com/office/powerpoint/2010/main" val="2057348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electrical conduction system of the heart. </a:t>
            </a:r>
          </a:p>
        </p:txBody>
      </p:sp>
      <p:sp>
        <p:nvSpPr>
          <p:cNvPr id="1546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4BA4DBE-771A-9B4D-BDB7-EA676C57EEC6}" type="slidenum">
              <a:rPr lang="en-US" altLang="en-US" sz="1200"/>
              <a:pPr eaLnBrk="1" hangingPunct="1"/>
              <a:t>15</a:t>
            </a:fld>
            <a:endParaRPr lang="en-US" altLang="en-US" sz="1200" dirty="0"/>
          </a:p>
        </p:txBody>
      </p:sp>
    </p:spTree>
    <p:extLst>
      <p:ext uri="{BB962C8B-B14F-4D97-AF65-F5344CB8AC3E}">
        <p14:creationId xmlns:p14="http://schemas.microsoft.com/office/powerpoint/2010/main" val="121588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The autonomic nervous system (ANS) controls involuntary activities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ANS has two parts, which normally balance one another.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Sympathetic nervous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Parasympathetic nervous system</a:t>
            </a:r>
            <a:endParaRPr lang="en-IN" altLang="en-US" dirty="0">
              <a:latin typeface="Times New Roman" charset="0"/>
              <a:ea typeface="MS PGothic" charset="-128"/>
            </a:endParaRPr>
          </a:p>
          <a:p>
            <a:r>
              <a:rPr lang="en-US" altLang="en-US" dirty="0">
                <a:latin typeface="Times New Roman" charset="0"/>
                <a:ea typeface="MS PGothic" charset="-128"/>
              </a:rPr>
              <a:t>			</a:t>
            </a:r>
          </a:p>
        </p:txBody>
      </p:sp>
      <p:sp>
        <p:nvSpPr>
          <p:cNvPr id="155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4D5F20E-264D-6E4A-AE68-9D97EB872D3B}" type="slidenum">
              <a:rPr lang="en-US" altLang="en-US" sz="1200"/>
              <a:pPr eaLnBrk="1" hangingPunct="1"/>
              <a:t>16</a:t>
            </a:fld>
            <a:endParaRPr lang="en-US" altLang="en-US" sz="1200" dirty="0"/>
          </a:p>
        </p:txBody>
      </p:sp>
    </p:spTree>
    <p:extLst>
      <p:ext uri="{BB962C8B-B14F-4D97-AF65-F5344CB8AC3E}">
        <p14:creationId xmlns:p14="http://schemas.microsoft.com/office/powerpoint/2010/main" val="2119202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The myocardium must have a continuous supply of oxygen and nutrients to pump blood.</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1. Cardiac output is increased by increasing the heart rate or stroke volume.</a:t>
            </a:r>
          </a:p>
          <a:p>
            <a:r>
              <a:rPr lang="en-US" sz="1200" kern="1200" dirty="0">
                <a:solidFill>
                  <a:schemeClr val="tx1"/>
                </a:solidFill>
                <a:effectLst/>
                <a:latin typeface="Times New Roman" pitchFamily="18" charset="0"/>
                <a:ea typeface="MS PGothic" pitchFamily="34" charset="-128"/>
                <a:cs typeface="MS PGothic" charset="0"/>
              </a:rPr>
              <a:t> 	2. In the normal heart, the increased oxygen demand of the myocardium itself is accomplished by increasing the amount of blood delivered to myocardium by dilating the coronary arteries.</a:t>
            </a:r>
          </a:p>
          <a:p>
            <a:endParaRPr lang="en-IN" altLang="en-US" dirty="0">
              <a:latin typeface="Times New Roman" charset="0"/>
              <a:ea typeface="MS PGothic" charset="-128"/>
            </a:endParaRPr>
          </a:p>
        </p:txBody>
      </p:sp>
      <p:sp>
        <p:nvSpPr>
          <p:cNvPr id="1566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0BC2E34-DE1A-4B4B-AB59-F62BD3A888A2}" type="slidenum">
              <a:rPr lang="en-US" altLang="en-US" sz="1200"/>
              <a:pPr eaLnBrk="1" hangingPunct="1"/>
              <a:t>17</a:t>
            </a:fld>
            <a:endParaRPr lang="en-US" altLang="en-US" sz="1200" dirty="0"/>
          </a:p>
        </p:txBody>
      </p:sp>
    </p:spTree>
    <p:extLst>
      <p:ext uri="{BB962C8B-B14F-4D97-AF65-F5344CB8AC3E}">
        <p14:creationId xmlns:p14="http://schemas.microsoft.com/office/powerpoint/2010/main" val="1413947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a:ln/>
        </p:spPr>
      </p:sp>
      <p:sp>
        <p:nvSpPr>
          <p:cNvPr id="157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The coronary arteries are blood vessels that supply blood to heart muscle.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They start at the first part of the aorta, just above the aortic valve.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right coronary artery supplies blood to the right atrium and right ventricle and, in most people, the inferior wall of the left ventricle.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left coronary artery supplies blood to the left atrium and left ventricle and divides into two major branches just a short distance from the aorta.</a:t>
            </a:r>
            <a:endParaRPr lang="en-IN" altLang="en-US" dirty="0">
              <a:latin typeface="Times New Roman" charset="0"/>
              <a:ea typeface="MS PGothic" charset="-128"/>
            </a:endParaRPr>
          </a:p>
        </p:txBody>
      </p:sp>
      <p:sp>
        <p:nvSpPr>
          <p:cNvPr id="157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EF8F77E-E43B-EC4C-B8A7-24CDEFDD14BE}" type="slidenum">
              <a:rPr lang="en-US" altLang="en-US" sz="1200"/>
              <a:pPr eaLnBrk="1" hangingPunct="1"/>
              <a:t>18</a:t>
            </a:fld>
            <a:endParaRPr lang="en-US" altLang="en-US" sz="1200" dirty="0"/>
          </a:p>
        </p:txBody>
      </p:sp>
    </p:spTree>
    <p:extLst>
      <p:ext uri="{BB962C8B-B14F-4D97-AF65-F5344CB8AC3E}">
        <p14:creationId xmlns:p14="http://schemas.microsoft.com/office/powerpoint/2010/main" val="153678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how the coronary arteries carry the blood supply to the heart. </a:t>
            </a:r>
          </a:p>
        </p:txBody>
      </p:sp>
      <p:sp>
        <p:nvSpPr>
          <p:cNvPr id="158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5AE7348-8238-1A47-B131-34609D0EE0AA}" type="slidenum">
              <a:rPr lang="en-US" altLang="en-US" sz="1200"/>
              <a:pPr eaLnBrk="1" hangingPunct="1"/>
              <a:t>19</a:t>
            </a:fld>
            <a:endParaRPr lang="en-US" altLang="en-US" sz="1200" dirty="0"/>
          </a:p>
        </p:txBody>
      </p:sp>
    </p:spTree>
    <p:extLst>
      <p:ext uri="{BB962C8B-B14F-4D97-AF65-F5344CB8AC3E}">
        <p14:creationId xmlns:p14="http://schemas.microsoft.com/office/powerpoint/2010/main" val="1602584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Pathophysiology</a:t>
            </a:r>
          </a:p>
          <a:p>
            <a:r>
              <a:rPr lang="en-US" altLang="en-US" dirty="0">
                <a:latin typeface="Times New Roman" charset="0"/>
                <a:ea typeface="MS PGothic" charset="-128"/>
              </a:rPr>
              <a:t>Applies fundamental knowledge of the pathophysiology of respiration and perfusion to patient assessment and management.</a:t>
            </a:r>
          </a:p>
          <a:p>
            <a:endParaRPr lang="en-US" altLang="en-US" dirty="0">
              <a:latin typeface="Times New Roman" charset="0"/>
              <a:ea typeface="MS PGothic" charset="-128"/>
            </a:endParaRPr>
          </a:p>
        </p:txBody>
      </p:sp>
      <p:sp>
        <p:nvSpPr>
          <p:cNvPr id="141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D92B4E-DF15-ED4E-81F4-B6F31439035E}" type="slidenum">
              <a:rPr lang="en-US" altLang="en-US" sz="1200"/>
              <a:pPr eaLnBrk="1" hangingPunct="1"/>
              <a:t>2</a:t>
            </a:fld>
            <a:endParaRPr lang="en-US" altLang="en-US" sz="1200" dirty="0"/>
          </a:p>
        </p:txBody>
      </p:sp>
    </p:spTree>
    <p:extLst>
      <p:ext uri="{BB962C8B-B14F-4D97-AF65-F5344CB8AC3E}">
        <p14:creationId xmlns:p14="http://schemas.microsoft.com/office/powerpoint/2010/main" val="6979804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The arteries supply oxygenated blood to different parts of the body.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 right and left carotid arteries supply the head and brain.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right and left subclavian arteries supply the upper extremities.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brachial artery supplies the arms.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The radial and ulnar arteries supply the lower arms and hands.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The right and left iliac arteries supply the groin, pelvis, and legs.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6. The right and left femoral arteries supply the legs.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7. The anterior and posterior tibial and peroneal arteries supply the lower legs and feet.</a:t>
            </a:r>
            <a:endParaRPr lang="en-IN" altLang="en-US" dirty="0">
              <a:latin typeface="Times New Roman" charset="0"/>
              <a:ea typeface="MS PGothic" charset="-128"/>
            </a:endParaRPr>
          </a:p>
        </p:txBody>
      </p:sp>
      <p:sp>
        <p:nvSpPr>
          <p:cNvPr id="159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EF09259-BA4B-924C-9C10-FB64CA072721}" type="slidenum">
              <a:rPr lang="en-US" altLang="en-US" sz="1200"/>
              <a:pPr eaLnBrk="1" hangingPunct="1"/>
              <a:t>20</a:t>
            </a:fld>
            <a:endParaRPr lang="en-US" altLang="en-US" sz="1200" dirty="0"/>
          </a:p>
        </p:txBody>
      </p:sp>
    </p:spTree>
    <p:extLst>
      <p:ext uri="{BB962C8B-B14F-4D97-AF65-F5344CB8AC3E}">
        <p14:creationId xmlns:p14="http://schemas.microsoft.com/office/powerpoint/2010/main" val="8896058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The arterioles and capillaries are smaller vessels that receive blood from the arteries.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Capillaries are one-cell thick.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Exchange nutrients and oxygen for waste at the cellular level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Connect arterioles to venules</a:t>
            </a:r>
            <a:endParaRPr lang="en-IN" altLang="en-US" dirty="0">
              <a:latin typeface="Times New Roman" charset="0"/>
              <a:ea typeface="MS PGothic" charset="-128"/>
            </a:endParaRPr>
          </a:p>
          <a:p>
            <a:r>
              <a:rPr lang="en-US" altLang="en-US" dirty="0">
                <a:latin typeface="Times New Roman" charset="0"/>
                <a:ea typeface="MS PGothic" charset="-128"/>
              </a:rPr>
              <a:t>I. The venules and veins receive blood from the capillaries.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Venules are the smallest branches of the veins.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Venae cavae return oxygen-poor blood to the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Superior vena cava carries blood from the head and the arms back to the right atrium.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Inferior vena cava carries blood from the abdomen, kidneys, and legs back to the right atrium.</a:t>
            </a:r>
            <a:endParaRPr lang="en-IN" altLang="en-US" dirty="0">
              <a:latin typeface="Times New Roman" charset="0"/>
              <a:ea typeface="MS PGothic" charset="-128"/>
            </a:endParaRPr>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FECD26C-D1FE-D643-90EC-B0EBF3B09B90}" type="slidenum">
              <a:rPr lang="en-US" altLang="en-US" sz="1200"/>
              <a:pPr eaLnBrk="1" hangingPunct="1"/>
              <a:t>21</a:t>
            </a:fld>
            <a:endParaRPr lang="en-US" altLang="en-US" sz="1200" dirty="0"/>
          </a:p>
        </p:txBody>
      </p:sp>
    </p:spTree>
    <p:extLst>
      <p:ext uri="{BB962C8B-B14F-4D97-AF65-F5344CB8AC3E}">
        <p14:creationId xmlns:p14="http://schemas.microsoft.com/office/powerpoint/2010/main" val="8238159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a:ln/>
        </p:spPr>
      </p:sp>
      <p:sp>
        <p:nvSpPr>
          <p:cNvPr id="161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Blood consists of several types of cells and fluid.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Red blood cells carry oxygen and remove carbon dioxide.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White blood cells fight infection.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Platelets help blood to clot.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Plasma is the fluid that cells float in.</a:t>
            </a:r>
            <a:endParaRPr lang="en-IN" altLang="en-US" dirty="0">
              <a:latin typeface="Times New Roman" charset="0"/>
              <a:ea typeface="MS PGothic" charset="-128"/>
            </a:endParaRPr>
          </a:p>
        </p:txBody>
      </p:sp>
      <p:sp>
        <p:nvSpPr>
          <p:cNvPr id="161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9D33E0-1582-AE4E-BD94-9195015E926E}" type="slidenum">
              <a:rPr lang="en-US" altLang="en-US" sz="1200"/>
              <a:pPr eaLnBrk="1" hangingPunct="1"/>
              <a:t>22</a:t>
            </a:fld>
            <a:endParaRPr lang="en-US" altLang="en-US" sz="1200" dirty="0"/>
          </a:p>
        </p:txBody>
      </p:sp>
    </p:spTree>
    <p:extLst>
      <p:ext uri="{BB962C8B-B14F-4D97-AF65-F5344CB8AC3E}">
        <p14:creationId xmlns:p14="http://schemas.microsoft.com/office/powerpoint/2010/main" val="1046843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a:ln/>
        </p:spPr>
      </p:sp>
      <p:sp>
        <p:nvSpPr>
          <p:cNvPr id="162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Blood pressure is the force of circulating blood against artery walls.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Systolic blood pressure is the maximum pressure generated in the arms and legs during the contraction of the left ventricle during the time period known as systole.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Diastolic blood pressure is the pressure against artery walls while the left ventricle relaxes.</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62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DFB944-E887-5042-8C3C-07755259834A}" type="slidenum">
              <a:rPr lang="en-US" altLang="en-US" sz="1200"/>
              <a:pPr eaLnBrk="1" hangingPunct="1"/>
              <a:t>23</a:t>
            </a:fld>
            <a:endParaRPr lang="en-US" altLang="en-US" sz="1200" dirty="0"/>
          </a:p>
        </p:txBody>
      </p:sp>
    </p:spTree>
    <p:extLst>
      <p:ext uri="{BB962C8B-B14F-4D97-AF65-F5344CB8AC3E}">
        <p14:creationId xmlns:p14="http://schemas.microsoft.com/office/powerpoint/2010/main" val="2106382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ln/>
        </p:spPr>
      </p:sp>
      <p:sp>
        <p:nvSpPr>
          <p:cNvPr id="163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A pulse is felt when blood passes through an artery during systole.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Peripheral pulses are felt in the extremities (eg, radial and posterior tibial).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Central pulses are felt near the trunk of the body (eg, femoral and carotid).</a:t>
            </a:r>
            <a:endParaRPr lang="en-IN" altLang="en-US" dirty="0">
              <a:latin typeface="Times New Roman" charset="0"/>
              <a:ea typeface="MS PGothic" charset="-128"/>
            </a:endParaRPr>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BAF15F3-C1BA-4246-A2C4-292BD4DAEF67}" type="slidenum">
              <a:rPr lang="en-US" altLang="en-US" sz="1200"/>
              <a:pPr eaLnBrk="1" hangingPunct="1"/>
              <a:t>24</a:t>
            </a:fld>
            <a:endParaRPr lang="en-US" altLang="en-US" sz="1200" dirty="0"/>
          </a:p>
        </p:txBody>
      </p:sp>
    </p:spTree>
    <p:extLst>
      <p:ext uri="{BB962C8B-B14F-4D97-AF65-F5344CB8AC3E}">
        <p14:creationId xmlns:p14="http://schemas.microsoft.com/office/powerpoint/2010/main" val="7020508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a:ln/>
        </p:spPr>
      </p:sp>
      <p:sp>
        <p:nvSpPr>
          <p:cNvPr id="164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demonstrate common pulse points. A. Carotid pulse. B. Femoral pulse. C. Brachial pulse. D. Radial pulse. E. Posterior tibial pulse. F. Dorsalis pedis pulse. </a:t>
            </a:r>
          </a:p>
        </p:txBody>
      </p:sp>
      <p:sp>
        <p:nvSpPr>
          <p:cNvPr id="164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CD1035-D8BE-B748-A462-501F5D3726D5}" type="slidenum">
              <a:rPr lang="en-US" altLang="en-US" sz="1200"/>
              <a:pPr eaLnBrk="1" hangingPunct="1"/>
              <a:t>25</a:t>
            </a:fld>
            <a:endParaRPr lang="en-US" altLang="en-US" sz="1200" dirty="0"/>
          </a:p>
        </p:txBody>
      </p:sp>
    </p:spTree>
    <p:extLst>
      <p:ext uri="{BB962C8B-B14F-4D97-AF65-F5344CB8AC3E}">
        <p14:creationId xmlns:p14="http://schemas.microsoft.com/office/powerpoint/2010/main" val="10928238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a:ln/>
        </p:spPr>
      </p:sp>
      <p:sp>
        <p:nvSpPr>
          <p:cNvPr id="165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M. Cardiac output is defined as the volume of blood that passes through the heart in 1 minute.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Calculated by multiplying the heart rate by the volume of blood ejected with each contraction (stroke volume)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In the field, stroke volume can be roughly determined by the heart rate and the strength of a patient’s pulse.</a:t>
            </a:r>
            <a:endParaRPr lang="en-IN" altLang="en-US" dirty="0">
              <a:latin typeface="Times New Roman" charset="0"/>
              <a:ea typeface="MS PGothic" charset="-128"/>
            </a:endParaRPr>
          </a:p>
          <a:p>
            <a:r>
              <a:rPr lang="en-US" altLang="en-US" dirty="0">
                <a:latin typeface="Times New Roman" charset="0"/>
                <a:ea typeface="MS PGothic" charset="-128"/>
              </a:rPr>
              <a:t>N. Perfusion describes the constant flow of oxygenated blood to the tissues.</a:t>
            </a:r>
            <a:endParaRPr lang="en-IN" altLang="en-US" dirty="0">
              <a:latin typeface="Times New Roman" charset="0"/>
              <a:ea typeface="MS PGothic" charset="-128"/>
            </a:endParaRPr>
          </a:p>
          <a:p>
            <a:r>
              <a:rPr lang="en-US" altLang="en-US" dirty="0">
                <a:latin typeface="Times New Roman" charset="0"/>
                <a:ea typeface="MS PGothic" charset="-128"/>
              </a:rPr>
              <a:t>	1. Good perfusion requires the following:</a:t>
            </a:r>
            <a:endParaRPr lang="en-IN" altLang="en-US" dirty="0">
              <a:latin typeface="Times New Roman" charset="0"/>
              <a:ea typeface="MS PGothic" charset="-128"/>
            </a:endParaRPr>
          </a:p>
          <a:p>
            <a:r>
              <a:rPr lang="en-US" altLang="en-US" dirty="0">
                <a:latin typeface="Times New Roman" charset="0"/>
                <a:ea typeface="MS PGothic" charset="-128"/>
              </a:rPr>
              <a:t>	 	a. A well-functioning heart</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An adequate volume of ”fluid” or blood</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Blood vessels must be appropriately constricted to match the volume of blood available.</a:t>
            </a:r>
            <a:endParaRPr lang="en-IN" altLang="en-US" dirty="0">
              <a:latin typeface="Times New Roman" charset="0"/>
              <a:ea typeface="MS PGothic" charset="-128"/>
            </a:endParaRPr>
          </a:p>
          <a:p>
            <a:r>
              <a:rPr lang="en-US" altLang="en-US" dirty="0">
                <a:latin typeface="Times New Roman" charset="0"/>
                <a:ea typeface="MS PGothic" charset="-128"/>
              </a:rPr>
              <a:t>	2. If perfusion fails, cellular death occurs, and, eventually, the patient will die.</a:t>
            </a:r>
            <a:endParaRPr lang="en-IN" altLang="en-US" dirty="0">
              <a:latin typeface="Times New Roman" charset="0"/>
              <a:ea typeface="MS PGothic" charset="-128"/>
            </a:endParaRPr>
          </a:p>
        </p:txBody>
      </p:sp>
      <p:sp>
        <p:nvSpPr>
          <p:cNvPr id="165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08F0B3C-7018-5E4F-B4BB-0A5C290156F0}" type="slidenum">
              <a:rPr lang="en-US" altLang="en-US" sz="1200"/>
              <a:pPr eaLnBrk="1" hangingPunct="1"/>
              <a:t>26</a:t>
            </a:fld>
            <a:endParaRPr lang="en-US" altLang="en-US" sz="1200" dirty="0"/>
          </a:p>
        </p:txBody>
      </p:sp>
    </p:spTree>
    <p:extLst>
      <p:ext uri="{BB962C8B-B14F-4D97-AF65-F5344CB8AC3E}">
        <p14:creationId xmlns:p14="http://schemas.microsoft.com/office/powerpoint/2010/main" val="1810449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III. Pathophysiology</a:t>
            </a:r>
            <a:endParaRPr lang="en-IN" altLang="en-US" dirty="0">
              <a:latin typeface="Times New Roman" charset="0"/>
              <a:ea typeface="MS PGothic" charset="-128"/>
            </a:endParaRPr>
          </a:p>
          <a:p>
            <a:r>
              <a:rPr lang="en-US" altLang="en-US" dirty="0">
                <a:latin typeface="Times New Roman" charset="0"/>
                <a:ea typeface="MS PGothic" charset="-128"/>
              </a:rPr>
              <a:t>A. Heart-related chest pain usually stems from ischemia, which is decreased blood flow to the heart or inefficient supply of oxygen and nutrients.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Ischemic heart disease involves a decrease in blood flow to one or more portions of the heart muscle.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If the blood flow is not restored, the tissue dies.</a:t>
            </a:r>
            <a:endParaRPr lang="en-IN" altLang="en-US" dirty="0">
              <a:latin typeface="Times New Roman" charset="0"/>
              <a:ea typeface="MS PGothic" charset="-128"/>
            </a:endParaRPr>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32206272-B575-FE40-9425-9020D07A4F2B}" type="slidenum">
              <a:rPr lang="en-US" altLang="en-US" sz="1200"/>
              <a:pPr eaLnBrk="1" hangingPunct="1"/>
              <a:t>27</a:t>
            </a:fld>
            <a:endParaRPr lang="en-US" altLang="en-US" sz="1200" dirty="0"/>
          </a:p>
        </p:txBody>
      </p:sp>
    </p:spTree>
    <p:extLst>
      <p:ext uri="{BB962C8B-B14F-4D97-AF65-F5344CB8AC3E}">
        <p14:creationId xmlns:p14="http://schemas.microsoft.com/office/powerpoint/2010/main" val="5217083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a:ln/>
        </p:spPr>
      </p:sp>
      <p:sp>
        <p:nvSpPr>
          <p:cNvPr id="167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Atherosclerosis is a disorder in which calcium and cholesterol build up and form a plaque inside the walls of blood vessels.</a:t>
            </a:r>
            <a:endParaRPr lang="en-IN" altLang="en-US" dirty="0">
              <a:latin typeface="Times New Roman" charset="0"/>
              <a:ea typeface="MS PGothic" charset="-128"/>
            </a:endParaRPr>
          </a:p>
          <a:p>
            <a:pPr lvl="1"/>
            <a:r>
              <a:rPr lang="en-IN" altLang="en-US" dirty="0">
                <a:latin typeface="Times New Roman" charset="0"/>
                <a:ea typeface="MS PGothic" charset="-128"/>
              </a:rPr>
              <a:t> </a:t>
            </a:r>
            <a:r>
              <a:rPr lang="en-US" altLang="en-US" dirty="0">
                <a:latin typeface="Times New Roman" charset="0"/>
                <a:ea typeface="MS PGothic" charset="-128"/>
              </a:rPr>
              <a:t>1. It can cause complete occlusion or blockage of a coronary artery and other arteries of the body.</a:t>
            </a:r>
            <a:endParaRPr lang="en-IN" altLang="en-US" dirty="0">
              <a:latin typeface="Times New Roman" charset="0"/>
              <a:ea typeface="MS PGothic" charset="-128"/>
            </a:endParaRPr>
          </a:p>
          <a:p>
            <a:pPr lvl="1"/>
            <a:r>
              <a:rPr lang="en-IN" altLang="en-US" dirty="0">
                <a:latin typeface="Times New Roman" charset="0"/>
                <a:ea typeface="MS PGothic" charset="-128"/>
              </a:rPr>
              <a:t> </a:t>
            </a:r>
            <a:r>
              <a:rPr lang="en-US" altLang="en-US" dirty="0">
                <a:latin typeface="Times New Roman" charset="0"/>
                <a:ea typeface="MS PGothic" charset="-128"/>
              </a:rPr>
              <a:t>2. Fatty material accumulates as a person ages, resulting in the narrowing of the lumen.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inner wall of the artery becomes rough and brittle.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a brittle plaque develops a crack (for unknown reasons), the ragged edge of the crack activates the blood-clotting system, resulting in a blood clot that will partially or completely block the lumen of the artery.</a:t>
            </a:r>
            <a:endParaRPr lang="en-IN" altLang="en-US" dirty="0">
              <a:latin typeface="Times New Roman" charset="0"/>
              <a:ea typeface="MS PGothic" charset="-128"/>
            </a:endParaRPr>
          </a:p>
        </p:txBody>
      </p:sp>
      <p:sp>
        <p:nvSpPr>
          <p:cNvPr id="167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6E9F986-A723-FB49-ACFD-DEA19C4D693E}" type="slidenum">
              <a:rPr lang="en-US" altLang="en-US" sz="1200"/>
              <a:pPr eaLnBrk="1" hangingPunct="1"/>
              <a:t>28</a:t>
            </a:fld>
            <a:endParaRPr lang="en-US" altLang="en-US" sz="1200" dirty="0"/>
          </a:p>
        </p:txBody>
      </p:sp>
    </p:spTree>
    <p:extLst>
      <p:ext uri="{BB962C8B-B14F-4D97-AF65-F5344CB8AC3E}">
        <p14:creationId xmlns:p14="http://schemas.microsoft.com/office/powerpoint/2010/main" val="1763396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a:ln/>
        </p:spPr>
      </p:sp>
      <p:sp>
        <p:nvSpPr>
          <p:cNvPr id="168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 thromboembolism is a blood clot that floats through the blood vessels.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it reaches an area too narrow for it to pass, it stops and blocks blood flow at that point.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Tissues downstream from the blood clot will suffer from hypoxia.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If too much time passes before blood flow is resumed, the tissues will die.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This sequence of events is known as acute myocardial infarction (AMI), a classic heart attack.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The death of heart muscle can severely diminish the heart’s ability to pump.</a:t>
            </a:r>
            <a:endParaRPr lang="en-IN" altLang="en-US" dirty="0">
              <a:latin typeface="Times New Roman" charset="0"/>
              <a:ea typeface="MS PGothic" charset="-128"/>
            </a:endParaRPr>
          </a:p>
        </p:txBody>
      </p:sp>
      <p:sp>
        <p:nvSpPr>
          <p:cNvPr id="168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AE74388-BAE4-AA40-BFB4-FDBD6556A9C6}" type="slidenum">
              <a:rPr lang="en-US" altLang="en-US" sz="1200"/>
              <a:pPr eaLnBrk="1" hangingPunct="1"/>
              <a:t>29</a:t>
            </a:fld>
            <a:endParaRPr lang="en-US" altLang="en-US" sz="1200" dirty="0"/>
          </a:p>
        </p:txBody>
      </p:sp>
    </p:spTree>
    <p:extLst>
      <p:ext uri="{BB962C8B-B14F-4D97-AF65-F5344CB8AC3E}">
        <p14:creationId xmlns:p14="http://schemas.microsoft.com/office/powerpoint/2010/main" val="213552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Medicine</a:t>
            </a:r>
          </a:p>
          <a:p>
            <a:r>
              <a:rPr lang="en-US" altLang="en-US" dirty="0">
                <a:latin typeface="Times New Roman" charset="0"/>
                <a:ea typeface="MS PGothic" charset="-128"/>
              </a:rPr>
              <a:t>Applies fundamental knowledge to provide basic emergency care and transportation based on assessment findings for an acutely ill patient.</a:t>
            </a:r>
          </a:p>
          <a:p>
            <a:endParaRPr lang="en-US" altLang="en-US" dirty="0">
              <a:latin typeface="Times New Roman" charset="0"/>
              <a:ea typeface="MS PGothic" charset="-128"/>
            </a:endParaRPr>
          </a:p>
        </p:txBody>
      </p:sp>
      <p:sp>
        <p:nvSpPr>
          <p:cNvPr id="142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DEA94AD-1AE8-AD46-8D26-6F6095CBA2BF}" type="slidenum">
              <a:rPr lang="en-US" altLang="en-US" sz="1200"/>
              <a:pPr eaLnBrk="1" hangingPunct="1"/>
              <a:t>3</a:t>
            </a:fld>
            <a:endParaRPr lang="en-US" altLang="en-US" sz="1200" dirty="0"/>
          </a:p>
        </p:txBody>
      </p:sp>
    </p:spTree>
    <p:extLst>
      <p:ext uri="{BB962C8B-B14F-4D97-AF65-F5344CB8AC3E}">
        <p14:creationId xmlns:p14="http://schemas.microsoft.com/office/powerpoint/2010/main" val="1401608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In the United States, coronary artery disease is the number one cause of death for men and women.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peak incidence of heart disease is between 45 and 64 years, but it can strike in individuals ranging from their teens to their 90s.</a:t>
            </a:r>
            <a:endParaRPr lang="en-IN" altLang="en-US" dirty="0">
              <a:latin typeface="Times New Roman" charset="0"/>
              <a:ea typeface="MS PGothic" charset="-128"/>
            </a:endParaRPr>
          </a:p>
          <a:p>
            <a:r>
              <a:rPr lang="en-US" altLang="en-US" dirty="0">
                <a:latin typeface="Times New Roman" charset="0"/>
                <a:ea typeface="MS PGothic" charset="-128"/>
              </a:rPr>
              <a:t>5. Risk factors place a person at higher risk for an AMI.</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Major controllable risk factors: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Cigarette smoking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High blood pressure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Elevated cholesterol level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Diabetes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 Lack of exercise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vi. Obesity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Major uncontrollable risk factors: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Older age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Family history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Race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Ethnicity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 Male sex</a:t>
            </a:r>
          </a:p>
          <a:p>
            <a:endParaRPr lang="en-US" altLang="en-US" dirty="0">
              <a:latin typeface="Times New Roman" charset="0"/>
              <a:ea typeface="MS PGothic" charset="-128"/>
            </a:endParaRP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CFC1DE3-B909-884F-8EFB-0BA4D04D34AF}" type="slidenum">
              <a:rPr lang="en-US" altLang="en-US" sz="1200"/>
              <a:pPr eaLnBrk="1" hangingPunct="1"/>
              <a:t>30</a:t>
            </a:fld>
            <a:endParaRPr lang="en-US" altLang="en-US" sz="1200" dirty="0"/>
          </a:p>
        </p:txBody>
      </p:sp>
    </p:spTree>
    <p:extLst>
      <p:ext uri="{BB962C8B-B14F-4D97-AF65-F5344CB8AC3E}">
        <p14:creationId xmlns:p14="http://schemas.microsoft.com/office/powerpoint/2010/main" val="724852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Acute coronary syndrome (ACS) describes a group of symptoms caused by myocardial ischemia.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This includes temporary myocardial ischemia, resulting in angina pectoris or a more serious condition, an AMI.</a:t>
            </a:r>
            <a:endParaRPr lang="en-IN" altLang="en-US" dirty="0">
              <a:latin typeface="Times New Roman" charset="0"/>
              <a:ea typeface="MS PGothic" charset="-128"/>
            </a:endParaRP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15A715-8E3A-A444-830C-60EE147340B2}" type="slidenum">
              <a:rPr lang="en-US" altLang="en-US" sz="1200"/>
              <a:pPr eaLnBrk="1" hangingPunct="1"/>
              <a:t>31</a:t>
            </a:fld>
            <a:endParaRPr lang="en-US" altLang="en-US" sz="1200" dirty="0"/>
          </a:p>
        </p:txBody>
      </p:sp>
    </p:spTree>
    <p:extLst>
      <p:ext uri="{BB962C8B-B14F-4D97-AF65-F5344CB8AC3E}">
        <p14:creationId xmlns:p14="http://schemas.microsoft.com/office/powerpoint/2010/main" val="2075679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Angina pectoris occurs when the heart’s need for oxygen exceeds the available supply, usually during physical or emotional stress.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can result from a spasm of an artery but is most often a symptom of atherosclerotic coronary artery disease.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May be triggered by large meal or sudden fear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When increased oxygen demand goes away, the pain typically goes away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Angina pain is commonly described as crushing, squeezing, or “like somebody is standing on my chest.”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Usually felt in the midportion of the chest, under the sternum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Can radiate to the jaw, arms (frequently the left arm), midback, or </a:t>
            </a:r>
            <a:r>
              <a:rPr lang="en-US" altLang="en-US" dirty="0" err="1">
                <a:latin typeface="Times New Roman" charset="0"/>
                <a:ea typeface="MS PGothic" charset="-128"/>
              </a:rPr>
              <a:t>epigastrum</a:t>
            </a:r>
            <a:r>
              <a:rPr lang="en-US" altLang="en-US" dirty="0">
                <a:latin typeface="Times New Roman" charset="0"/>
                <a:ea typeface="MS PGothic" charset="-128"/>
              </a:rPr>
              <a:t> 	</a:t>
            </a:r>
          </a:p>
          <a:p>
            <a:r>
              <a:rPr lang="en-US" altLang="en-US" dirty="0">
                <a:latin typeface="Times New Roman" charset="0"/>
                <a:ea typeface="MS PGothic" charset="-128"/>
              </a:rPr>
              <a:t>		c. Usually lasts from 3 to 8 minutes but rarely longer than 15 minutes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May be associated with shortness of breath, nausea, or sweating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Usually disappears promptly with rest, supplemental oxygen, or nitroglycerin (NTG)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Although angina does not usually lead to death or permanent heart damage, it is a warning sign that should be taken seriously.</a:t>
            </a:r>
            <a:endParaRPr lang="en-IN" altLang="en-US" dirty="0">
              <a:latin typeface="Times New Roman" charset="0"/>
              <a:ea typeface="MS PGothic" charset="-128"/>
            </a:endParaRPr>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904F71-193B-984D-A9F7-AEED8F1E3526}" type="slidenum">
              <a:rPr lang="en-US" altLang="en-US" sz="1200"/>
              <a:pPr eaLnBrk="1" hangingPunct="1"/>
              <a:t>32</a:t>
            </a:fld>
            <a:endParaRPr lang="en-US" altLang="en-US" sz="1200" dirty="0"/>
          </a:p>
        </p:txBody>
      </p:sp>
    </p:spTree>
    <p:extLst>
      <p:ext uri="{BB962C8B-B14F-4D97-AF65-F5344CB8AC3E}">
        <p14:creationId xmlns:p14="http://schemas.microsoft.com/office/powerpoint/2010/main" val="78788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4. Unstable angina is characterized by pain or discomfort that occurs in the absence of a significant increase in myocardial oxygen demand.</a:t>
            </a:r>
          </a:p>
          <a:p>
            <a:r>
              <a:rPr lang="en-US" sz="1200" kern="1200" dirty="0">
                <a:solidFill>
                  <a:schemeClr val="tx1"/>
                </a:solidFill>
                <a:effectLst/>
                <a:latin typeface="Times New Roman" pitchFamily="18" charset="0"/>
                <a:ea typeface="MS PGothic" pitchFamily="34" charset="-128"/>
                <a:cs typeface="MS PGothic" charset="0"/>
              </a:rPr>
              <a:t>5. Stable angina is characterized by pain in the chest of coronary origin that occurs in response of to exercise or some activity that increases the demand on the heart muscle that is beyond the heart’s capacity to increase it own blood flow.</a:t>
            </a:r>
          </a:p>
          <a:p>
            <a:r>
              <a:rPr lang="en-US" altLang="en-US" dirty="0">
                <a:latin typeface="Times New Roman" charset="0"/>
                <a:ea typeface="MS PGothic" charset="-128"/>
              </a:rPr>
              <a:t>6. Patients experiencing chest pain or discomfort should always be treated as if they are having an AMI.</a:t>
            </a:r>
            <a:endParaRPr lang="en-IN" altLang="en-US" dirty="0">
              <a:latin typeface="Times New Roman" charset="0"/>
              <a:ea typeface="MS PGothic" charset="-128"/>
            </a:endParaRPr>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75FF01E-2B04-234F-9CA7-146E10B57BA5}" type="slidenum">
              <a:rPr lang="en-US" altLang="en-US" sz="1200"/>
              <a:pPr eaLnBrk="1" hangingPunct="1"/>
              <a:t>33</a:t>
            </a:fld>
            <a:endParaRPr lang="en-US" altLang="en-US" sz="1200" dirty="0"/>
          </a:p>
        </p:txBody>
      </p:sp>
    </p:spTree>
    <p:extLst>
      <p:ext uri="{BB962C8B-B14F-4D97-AF65-F5344CB8AC3E}">
        <p14:creationId xmlns:p14="http://schemas.microsoft.com/office/powerpoint/2010/main" val="13464265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The pain of AMI signals the actual death of cells in the area of the heart where blood flow is obstructed.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Once dead, the cells cannot be revived.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They will turn to scar tissue and become a burden to the beating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About 30 minutes after blood flow is cut off, some heart muscles begin to die.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After about 2 hours, as many as half of the cells in the area may be dead.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After 4 to 6 hours, more than 90% of the cells will be dead.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Opening the coronary artery with either “clot-busting” (thrombolytic) drugs or angioplasty (mechanical clearing of the artery) can prevent permanent damage if it is done within the first few hours after the onset of symptoms.</a:t>
            </a:r>
            <a:endParaRPr lang="en-IN" altLang="en-US" dirty="0">
              <a:latin typeface="Times New Roman" charset="0"/>
              <a:ea typeface="MS PGothic" charset="-128"/>
            </a:endParaRPr>
          </a:p>
          <a:p>
            <a:r>
              <a:rPr lang="en-US" altLang="en-US" dirty="0">
                <a:latin typeface="Times New Roman" charset="0"/>
                <a:ea typeface="MS PGothic" charset="-128"/>
              </a:rPr>
              <a:t>	3. Immediate transport is essential.</a:t>
            </a:r>
            <a:endParaRPr lang="en-IN" altLang="en-US" dirty="0">
              <a:latin typeface="Times New Roman" charset="0"/>
              <a:ea typeface="MS PGothic" charset="-128"/>
            </a:endParaRPr>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B300CD8-C5AA-B84E-B99F-F4F3635D3E65}" type="slidenum">
              <a:rPr lang="en-US" altLang="en-US" sz="1200"/>
              <a:pPr eaLnBrk="1" hangingPunct="1"/>
              <a:t>34</a:t>
            </a:fld>
            <a:endParaRPr lang="en-US" altLang="en-US" sz="1200" dirty="0"/>
          </a:p>
        </p:txBody>
      </p:sp>
    </p:spTree>
    <p:extLst>
      <p:ext uri="{BB962C8B-B14F-4D97-AF65-F5344CB8AC3E}">
        <p14:creationId xmlns:p14="http://schemas.microsoft.com/office/powerpoint/2010/main" val="1355484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It is more likely to occur in the left ventricle.</a:t>
            </a:r>
            <a:endParaRPr lang="en-IN" altLang="en-US" dirty="0">
              <a:latin typeface="Times New Roman" charset="0"/>
              <a:ea typeface="MS PGothic" charset="-128"/>
            </a:endParaRPr>
          </a:p>
          <a:p>
            <a:r>
              <a:rPr lang="en-US" altLang="en-US" dirty="0">
                <a:latin typeface="Times New Roman" charset="0"/>
                <a:ea typeface="MS PGothic" charset="-128"/>
              </a:rPr>
              <a:t>5. Signs and symptoms of AMI include the following: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Sudden onset of weakness, nausea, and sweating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Chest pain, discomfort, or pressure that is often crushing or squeezing that does not change with each breath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Pain, discomfort, or pressure in the lower jaw, arms, back, abdomen, or neck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Irregular heartbeat and syncope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Shortness of breath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Nausea/vomiting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g. Pink, frothy sputum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Sudden death</a:t>
            </a:r>
            <a:endParaRPr lang="en-IN" altLang="en-US" dirty="0">
              <a:latin typeface="Times New Roman" charset="0"/>
              <a:ea typeface="MS PGothic" charset="-128"/>
            </a:endParaRPr>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E9A01C2-BB47-9C4F-AB98-9F52BA675108}" type="slidenum">
              <a:rPr lang="en-US" altLang="en-US" sz="1200"/>
              <a:pPr eaLnBrk="1" hangingPunct="1"/>
              <a:t>35</a:t>
            </a:fld>
            <a:endParaRPr lang="en-US" altLang="en-US" sz="1200" dirty="0"/>
          </a:p>
        </p:txBody>
      </p:sp>
    </p:spTree>
    <p:extLst>
      <p:ext uri="{BB962C8B-B14F-4D97-AF65-F5344CB8AC3E}">
        <p14:creationId xmlns:p14="http://schemas.microsoft.com/office/powerpoint/2010/main" val="1120859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The pain of AMI differs from the pain of angina in three ways: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It may or may not be caused by exertion and can occur at any time, sometimes when a person is sitting quietly or even sleeping.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It does not resolve in a few minutes; rather, it can last between 30 minutes and several hours.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It may or may not be relieved by rest or nitroglycerin.</a:t>
            </a:r>
            <a:endParaRPr lang="en-IN" altLang="en-US" dirty="0">
              <a:latin typeface="Times New Roman" charset="0"/>
              <a:ea typeface="MS PGothic" charset="-128"/>
            </a:endParaRPr>
          </a:p>
          <a:p>
            <a:r>
              <a:rPr lang="en-US" altLang="en-US" dirty="0">
                <a:latin typeface="Times New Roman" charset="0"/>
                <a:ea typeface="MS PGothic" charset="-128"/>
              </a:rPr>
              <a:t>7. Not all patients who are having an AMI experience pain or recognize when it occurs.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When called to a scene where the chief complaint is chest pain, complete a thorough assessment, no matter what the patient says.</a:t>
            </a:r>
            <a:endParaRPr lang="en-IN" altLang="en-US" dirty="0">
              <a:latin typeface="Times New Roman" charset="0"/>
              <a:ea typeface="MS PGothic" charset="-128"/>
            </a:endParaRP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D6D756-37CA-2141-A3D0-4DD3A404AAAB}" type="slidenum">
              <a:rPr lang="en-US" altLang="en-US" sz="1200"/>
              <a:pPr eaLnBrk="1" hangingPunct="1"/>
              <a:t>36</a:t>
            </a:fld>
            <a:endParaRPr lang="en-US" altLang="en-US" sz="1200" dirty="0"/>
          </a:p>
        </p:txBody>
      </p:sp>
    </p:spTree>
    <p:extLst>
      <p:ext uri="{BB962C8B-B14F-4D97-AF65-F5344CB8AC3E}">
        <p14:creationId xmlns:p14="http://schemas.microsoft.com/office/powerpoint/2010/main" val="5518716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Physical findings of AMI and cardiac compromise include the following:</a:t>
            </a:r>
            <a:endParaRPr lang="en-IN" altLang="en-US" dirty="0">
              <a:latin typeface="Times New Roman" charset="0"/>
              <a:ea typeface="MS PGothic" charset="-128"/>
            </a:endParaRPr>
          </a:p>
          <a:p>
            <a:r>
              <a:rPr lang="en-IN" sz="1200" b="0" i="0" kern="1200" dirty="0">
                <a:solidFill>
                  <a:schemeClr val="tx1"/>
                </a:solidFill>
                <a:effectLst/>
                <a:latin typeface="Times New Roman" charset="0"/>
                <a:ea typeface="MS PGothic" charset="-128"/>
                <a:cs typeface="+mn-cs"/>
              </a:rPr>
              <a:t>	</a:t>
            </a:r>
            <a:r>
              <a:rPr lang="en-US" sz="1200" b="0" i="0" kern="1200" dirty="0">
                <a:solidFill>
                  <a:schemeClr val="tx1"/>
                </a:solidFill>
                <a:effectLst/>
                <a:latin typeface="Arial" panose="020B0604020202020204" pitchFamily="34" charset="0"/>
                <a:ea typeface="+mn-ea"/>
                <a:cs typeface="+mn-cs"/>
              </a:rPr>
              <a:t>a. General appearance: fear, nausea, poor circulation</a:t>
            </a:r>
          </a:p>
          <a:p>
            <a:r>
              <a:rPr lang="en-US" sz="1200" b="0" i="0" kern="1200" dirty="0">
                <a:solidFill>
                  <a:schemeClr val="tx1"/>
                </a:solidFill>
                <a:effectLst/>
                <a:latin typeface="Arial" panose="020B0604020202020204" pitchFamily="34" charset="0"/>
                <a:ea typeface="+mn-ea"/>
                <a:cs typeface="+mn-cs"/>
              </a:rPr>
              <a:t>	</a:t>
            </a:r>
            <a:r>
              <a:rPr lang="en-US" sz="1200" b="0" i="0" kern="1200" dirty="0" err="1">
                <a:solidFill>
                  <a:schemeClr val="tx1"/>
                </a:solidFill>
                <a:effectLst/>
                <a:latin typeface="Arial" panose="020B0604020202020204" pitchFamily="34" charset="0"/>
                <a:ea typeface="+mn-ea"/>
                <a:cs typeface="+mn-cs"/>
              </a:rPr>
              <a:t>b.</a:t>
            </a:r>
            <a:r>
              <a:rPr lang="en-US" sz="1200" b="0" i="0" kern="1200" dirty="0">
                <a:solidFill>
                  <a:schemeClr val="tx1"/>
                </a:solidFill>
                <a:effectLst/>
                <a:latin typeface="Arial" panose="020B0604020202020204" pitchFamily="34" charset="0"/>
                <a:ea typeface="+mn-ea"/>
                <a:cs typeface="+mn-cs"/>
              </a:rPr>
              <a:t> Pulse: faster, irregular, or bradycardic</a:t>
            </a:r>
          </a:p>
          <a:p>
            <a:r>
              <a:rPr lang="en-US" sz="1200" b="0" i="0" kern="1200" dirty="0">
                <a:solidFill>
                  <a:schemeClr val="tx1"/>
                </a:solidFill>
                <a:effectLst/>
                <a:latin typeface="Arial" panose="020B0604020202020204" pitchFamily="34" charset="0"/>
                <a:ea typeface="+mn-ea"/>
                <a:cs typeface="+mn-cs"/>
              </a:rPr>
              <a:t>	</a:t>
            </a:r>
            <a:r>
              <a:rPr lang="en-US" sz="1200" b="0" i="0" kern="1200" dirty="0" err="1">
                <a:solidFill>
                  <a:schemeClr val="tx1"/>
                </a:solidFill>
                <a:effectLst/>
                <a:latin typeface="Arial" panose="020B0604020202020204" pitchFamily="34" charset="0"/>
                <a:ea typeface="+mn-ea"/>
                <a:cs typeface="+mn-cs"/>
              </a:rPr>
              <a:t>c.</a:t>
            </a:r>
            <a:r>
              <a:rPr lang="en-US" sz="1200" b="0" i="0" kern="1200" dirty="0">
                <a:solidFill>
                  <a:schemeClr val="tx1"/>
                </a:solidFill>
                <a:effectLst/>
                <a:latin typeface="Arial" panose="020B0604020202020204" pitchFamily="34" charset="0"/>
                <a:ea typeface="+mn-ea"/>
                <a:cs typeface="+mn-cs"/>
              </a:rPr>
              <a:t> Blood pressure: decreased, normal, or elevated</a:t>
            </a:r>
          </a:p>
          <a:p>
            <a:r>
              <a:rPr lang="en-US" sz="1200" b="0" i="0" kern="1200" dirty="0">
                <a:solidFill>
                  <a:schemeClr val="tx1"/>
                </a:solidFill>
                <a:effectLst/>
                <a:latin typeface="Arial" panose="020B0604020202020204" pitchFamily="34" charset="0"/>
                <a:ea typeface="+mn-ea"/>
                <a:cs typeface="+mn-cs"/>
              </a:rPr>
              <a:t>	</a:t>
            </a:r>
            <a:r>
              <a:rPr lang="en-US" sz="1200" b="0" i="0" kern="1200" dirty="0" err="1">
                <a:solidFill>
                  <a:schemeClr val="tx1"/>
                </a:solidFill>
                <a:effectLst/>
                <a:latin typeface="Arial" panose="020B0604020202020204" pitchFamily="34" charset="0"/>
                <a:ea typeface="+mn-ea"/>
                <a:cs typeface="+mn-cs"/>
              </a:rPr>
              <a:t>d.</a:t>
            </a:r>
            <a:r>
              <a:rPr lang="en-US" sz="1200" b="0" i="0" kern="1200" dirty="0">
                <a:solidFill>
                  <a:schemeClr val="tx1"/>
                </a:solidFill>
                <a:effectLst/>
                <a:latin typeface="Arial" panose="020B0604020202020204" pitchFamily="34" charset="0"/>
                <a:ea typeface="+mn-ea"/>
                <a:cs typeface="+mn-cs"/>
              </a:rPr>
              <a:t> Respirations: normal or rapid and labored</a:t>
            </a:r>
          </a:p>
          <a:p>
            <a:r>
              <a:rPr lang="en-US" sz="1200" b="0" i="0" kern="1200" dirty="0">
                <a:solidFill>
                  <a:schemeClr val="tx1"/>
                </a:solidFill>
                <a:effectLst/>
                <a:latin typeface="Arial" panose="020B0604020202020204" pitchFamily="34" charset="0"/>
                <a:ea typeface="+mn-ea"/>
                <a:cs typeface="+mn-cs"/>
              </a:rPr>
              <a:t>	e.</a:t>
            </a:r>
            <a:r>
              <a:rPr lang="en-US" sz="1200" b="0" i="0" kern="1200" baseline="0" dirty="0">
                <a:solidFill>
                  <a:schemeClr val="tx1"/>
                </a:solidFill>
                <a:effectLst/>
                <a:latin typeface="Arial" panose="020B0604020202020204" pitchFamily="34" charset="0"/>
                <a:ea typeface="+mn-ea"/>
                <a:cs typeface="+mn-cs"/>
              </a:rPr>
              <a:t> </a:t>
            </a:r>
            <a:r>
              <a:rPr lang="en-US" sz="1200" b="0" i="0" kern="1200" dirty="0">
                <a:solidFill>
                  <a:schemeClr val="tx1"/>
                </a:solidFill>
                <a:effectLst/>
                <a:latin typeface="Arial" panose="020B0604020202020204" pitchFamily="34" charset="0"/>
                <a:ea typeface="+mn-ea"/>
                <a:cs typeface="+mn-cs"/>
              </a:rPr>
              <a:t>Mental status: feelings of impending doom</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767D6BD-6798-1C49-A990-1F9011DB42BC}" type="slidenum">
              <a:rPr lang="en-US" altLang="en-US" sz="1200"/>
              <a:pPr eaLnBrk="1" hangingPunct="1"/>
              <a:t>37</a:t>
            </a:fld>
            <a:endParaRPr lang="en-US" altLang="en-US" sz="1200" dirty="0"/>
          </a:p>
        </p:txBody>
      </p:sp>
    </p:spTree>
    <p:extLst>
      <p:ext uri="{BB962C8B-B14F-4D97-AF65-F5344CB8AC3E}">
        <p14:creationId xmlns:p14="http://schemas.microsoft.com/office/powerpoint/2010/main" val="3244459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An AMI can have three serious consequences: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Sudden death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Cardiogenic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Congestive heart failure </a:t>
            </a:r>
            <a:endParaRPr lang="en-IN" altLang="en-US" dirty="0">
              <a:latin typeface="Times New Roman" charset="0"/>
              <a:ea typeface="MS PGothic" charset="-128"/>
            </a:endParaRP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FCA7683-9E53-4F43-B9BF-55C53B80D740}" type="slidenum">
              <a:rPr lang="en-US" altLang="en-US" sz="1200"/>
              <a:pPr eaLnBrk="1" hangingPunct="1"/>
              <a:t>38</a:t>
            </a:fld>
            <a:endParaRPr lang="en-US" altLang="en-US" sz="1200" dirty="0"/>
          </a:p>
        </p:txBody>
      </p:sp>
    </p:spTree>
    <p:extLst>
      <p:ext uri="{BB962C8B-B14F-4D97-AF65-F5344CB8AC3E}">
        <p14:creationId xmlns:p14="http://schemas.microsoft.com/office/powerpoint/2010/main" val="5020514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a:cs typeface="ＭＳ Ｐゴシック" charset="0"/>
              </a:rPr>
              <a:t>Lecture Outline </a:t>
            </a:r>
          </a:p>
          <a:p>
            <a:pPr>
              <a:defRPr/>
            </a:pPr>
            <a:endParaRPr lang="en-US" dirty="0">
              <a:cs typeface="ＭＳ Ｐゴシック" charset="0"/>
            </a:endParaRPr>
          </a:p>
          <a:p>
            <a:pPr>
              <a:defRPr/>
            </a:pPr>
            <a:r>
              <a:rPr lang="en-US" dirty="0"/>
              <a:t>F. Dysrhythmia describes an abnormality of the heart rhythm.</a:t>
            </a:r>
            <a:endParaRPr lang="en-IN" dirty="0"/>
          </a:p>
          <a:p>
            <a:pPr>
              <a:defRPr/>
            </a:pPr>
            <a:r>
              <a:rPr lang="en-IN" dirty="0"/>
              <a:t> 	</a:t>
            </a:r>
            <a:r>
              <a:rPr lang="en-US" dirty="0"/>
              <a:t>1. Premature ventricular contractions are extra beats in a damaged ventricle.</a:t>
            </a:r>
            <a:endParaRPr lang="en-IN" dirty="0"/>
          </a:p>
          <a:p>
            <a:pPr>
              <a:defRPr/>
            </a:pPr>
            <a:r>
              <a:rPr lang="en-IN" dirty="0"/>
              <a:t> 		</a:t>
            </a:r>
            <a:r>
              <a:rPr lang="en-US" dirty="0"/>
              <a:t>a. Harmless and common among healthy as well as sick people</a:t>
            </a:r>
            <a:endParaRPr lang="en-IN" dirty="0"/>
          </a:p>
          <a:p>
            <a:pPr>
              <a:defRPr/>
            </a:pPr>
            <a:r>
              <a:rPr lang="en-IN" dirty="0"/>
              <a:t> 	</a:t>
            </a:r>
            <a:r>
              <a:rPr lang="en-US" dirty="0"/>
              <a:t>2. Tachycardia describes rapid beating of the heart, at 100 beats/min or more.</a:t>
            </a:r>
            <a:endParaRPr lang="en-IN" dirty="0"/>
          </a:p>
          <a:p>
            <a:pPr>
              <a:defRPr/>
            </a:pPr>
            <a:r>
              <a:rPr lang="en-IN" dirty="0"/>
              <a:t> 	</a:t>
            </a:r>
            <a:r>
              <a:rPr lang="en-US" dirty="0"/>
              <a:t>3. Bradycardia describes unusually slow beating of the heart, at 60 beats/min or less.</a:t>
            </a:r>
            <a:endParaRPr lang="en-IN" dirty="0"/>
          </a:p>
          <a:p>
            <a:pPr>
              <a:defRPr/>
            </a:pPr>
            <a:r>
              <a:rPr lang="en-IN" dirty="0"/>
              <a:t> 	</a:t>
            </a:r>
            <a:r>
              <a:rPr lang="en-US" dirty="0"/>
              <a:t>4. Ventricular tachycardia describes a very rapid heart rhythm, at 150 to 200 beats/min.</a:t>
            </a:r>
            <a:endParaRPr lang="en-IN" dirty="0"/>
          </a:p>
          <a:p>
            <a:pPr>
              <a:defRPr/>
            </a:pPr>
            <a:r>
              <a:rPr lang="en-IN" dirty="0"/>
              <a:t> 		</a:t>
            </a:r>
            <a:r>
              <a:rPr lang="en-US" dirty="0"/>
              <a:t>a. May deteriorate into ventricular fibrillation</a:t>
            </a:r>
            <a:endParaRPr lang="en-IN" dirty="0"/>
          </a:p>
          <a:p>
            <a:pPr>
              <a:defRPr/>
            </a:pPr>
            <a:r>
              <a:rPr lang="en-IN" dirty="0"/>
              <a:t> 	</a:t>
            </a:r>
            <a:r>
              <a:rPr lang="en-US" dirty="0"/>
              <a:t>5. Ventricular fibrillation describes the disorganized, ineffective quivering of ventricles.</a:t>
            </a:r>
            <a:endParaRPr lang="en-IN" dirty="0"/>
          </a:p>
          <a:p>
            <a:pPr>
              <a:defRPr/>
            </a:pPr>
            <a:r>
              <a:rPr lang="en-IN" dirty="0"/>
              <a:t> 		</a:t>
            </a:r>
            <a:r>
              <a:rPr lang="en-US" dirty="0"/>
              <a:t>a. No blood is pumped through the body, and the patient usually becomes unconscious within seconds.</a:t>
            </a:r>
            <a:endParaRPr lang="en-IN" dirty="0"/>
          </a:p>
          <a:p>
            <a:pPr>
              <a:defRPr/>
            </a:pPr>
            <a:r>
              <a:rPr lang="en-IN" dirty="0"/>
              <a:t> 		</a:t>
            </a:r>
            <a:r>
              <a:rPr lang="en-US" dirty="0" err="1"/>
              <a:t>b.</a:t>
            </a:r>
            <a:r>
              <a:rPr lang="en-US" dirty="0"/>
              <a:t> Defibrillation may convert this arrhythmia.</a:t>
            </a:r>
            <a:endParaRPr lang="en-US" dirty="0">
              <a:cs typeface="ＭＳ Ｐゴシック" charset="0"/>
            </a:endParaRPr>
          </a:p>
          <a:p>
            <a:pPr marL="228600" indent="-228600">
              <a:buFontTx/>
              <a:buAutoNum type="arabicPeriod" startAt="3"/>
              <a:defRPr/>
            </a:pPr>
            <a:endParaRPr lang="en-US" dirty="0">
              <a:cs typeface="ＭＳ Ｐゴシック" charset="0"/>
            </a:endParaRPr>
          </a:p>
          <a:p>
            <a:pPr>
              <a:defRPr/>
            </a:pPr>
            <a:endParaRPr lang="en-US" dirty="0">
              <a:cs typeface="ＭＳ Ｐゴシック" charset="0"/>
            </a:endParaRPr>
          </a:p>
          <a:p>
            <a:pPr>
              <a:defRPr/>
            </a:pPr>
            <a:endParaRPr lang="en-US" dirty="0">
              <a:cs typeface="ＭＳ Ｐゴシック" charset="0"/>
            </a:endParaRP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6A094DA-D3DE-0E4B-B5E8-3CD7339BCA9B}" type="slidenum">
              <a:rPr lang="en-US" altLang="en-US" sz="1200"/>
              <a:pPr eaLnBrk="1" hangingPunct="1"/>
              <a:t>39</a:t>
            </a:fld>
            <a:endParaRPr lang="en-US" altLang="en-US" sz="1200" dirty="0"/>
          </a:p>
        </p:txBody>
      </p:sp>
    </p:spTree>
    <p:extLst>
      <p:ext uri="{BB962C8B-B14F-4D97-AF65-F5344CB8AC3E}">
        <p14:creationId xmlns:p14="http://schemas.microsoft.com/office/powerpoint/2010/main" val="516244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Cardiovascular</a:t>
            </a:r>
          </a:p>
          <a:p>
            <a:r>
              <a:rPr lang="en-US" altLang="en-US" dirty="0">
                <a:latin typeface="Times New Roman" charset="0"/>
                <a:ea typeface="MS PGothic" charset="-128"/>
              </a:rPr>
              <a:t>Anatomy, signs, symptoms, and management of</a:t>
            </a:r>
          </a:p>
          <a:p>
            <a:r>
              <a:rPr lang="en-US" altLang="en-US" dirty="0">
                <a:latin typeface="Times New Roman" charset="0"/>
                <a:ea typeface="MS PGothic" charset="-128"/>
              </a:rPr>
              <a:t>• Chest pain </a:t>
            </a:r>
          </a:p>
          <a:p>
            <a:r>
              <a:rPr lang="en-US" altLang="en-US" dirty="0">
                <a:latin typeface="Times New Roman" charset="0"/>
                <a:ea typeface="MS PGothic" charset="-128"/>
              </a:rPr>
              <a:t>• Cardiac arrest </a:t>
            </a:r>
          </a:p>
          <a:p>
            <a:endParaRPr lang="en-US" altLang="en-US" dirty="0">
              <a:latin typeface="Times New Roman" charset="0"/>
              <a:ea typeface="MS PGothic" charset="-128"/>
            </a:endParaRPr>
          </a:p>
        </p:txBody>
      </p:sp>
      <p:sp>
        <p:nvSpPr>
          <p:cNvPr id="143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139B57-9DE0-334E-842A-E5C19EC080BB}" type="slidenum">
              <a:rPr lang="en-US" altLang="en-US" sz="1200"/>
              <a:pPr eaLnBrk="1" hangingPunct="1"/>
              <a:t>4</a:t>
            </a:fld>
            <a:endParaRPr lang="en-US" altLang="en-US" sz="1200" dirty="0"/>
          </a:p>
        </p:txBody>
      </p:sp>
    </p:spTree>
    <p:extLst>
      <p:ext uri="{BB962C8B-B14F-4D97-AF65-F5344CB8AC3E}">
        <p14:creationId xmlns:p14="http://schemas.microsoft.com/office/powerpoint/2010/main" val="1090641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Defibrillation is the process of shocking the heart with a specialized electrical current to restore normal cardiac rhythms.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can save lives if shocks are delivered within the first few minutes of sudden death.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CPR must be initiated until a defibrillator is available.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Chances of survival diminish approximately 7% to 10% each minute until defibrillation is accomplished.</a:t>
            </a:r>
            <a:endParaRPr lang="en-IN" altLang="en-US" dirty="0">
              <a:latin typeface="Times New Roman" charset="0"/>
              <a:ea typeface="MS PGothic" charset="-128"/>
            </a:endParaRPr>
          </a:p>
          <a:p>
            <a:r>
              <a:rPr lang="en-US" altLang="en-US" dirty="0">
                <a:latin typeface="Times New Roman" charset="0"/>
                <a:ea typeface="MS PGothic" charset="-128"/>
              </a:rPr>
              <a:t>H. Asystole is the absence of all heart electrical activity.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usually reflects a long period of ischemia.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Nearly all patients with asystole will die.</a:t>
            </a:r>
            <a:endParaRPr lang="en-IN" altLang="en-US" dirty="0">
              <a:latin typeface="Times New Roman" charset="0"/>
              <a:ea typeface="MS PGothic" charset="-128"/>
            </a:endParaRP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43CAC4B-FEFF-104E-91A1-7E3A45A85A47}" type="slidenum">
              <a:rPr lang="en-US" altLang="en-US" sz="1200"/>
              <a:pPr eaLnBrk="1" hangingPunct="1"/>
              <a:t>40</a:t>
            </a:fld>
            <a:endParaRPr lang="en-US" altLang="en-US" sz="1200" dirty="0"/>
          </a:p>
        </p:txBody>
      </p:sp>
    </p:spTree>
    <p:extLst>
      <p:ext uri="{BB962C8B-B14F-4D97-AF65-F5344CB8AC3E}">
        <p14:creationId xmlns:p14="http://schemas.microsoft.com/office/powerpoint/2010/main" val="6824867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Shock occurs when body tissues do not get enough oxygen, causing body organs to malfunction.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Cardiogenic shock is often caused by a heart attack.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heart lacks the power to force enough blood through the circulatory system.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It is more common in an AMI affecting the inferior and posterior regions of the left ventricle.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It is important to recognize shock in its early stages.</a:t>
            </a:r>
            <a:endParaRPr lang="en-IN" altLang="en-US" dirty="0">
              <a:latin typeface="Times New Roman" charset="0"/>
              <a:ea typeface="MS PGothic" charset="-128"/>
            </a:endParaRP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BA72A34-E59E-AC41-8216-B5BC2675CF3D}" type="slidenum">
              <a:rPr lang="en-US" altLang="en-US" sz="1200"/>
              <a:pPr eaLnBrk="1" hangingPunct="1"/>
              <a:t>41</a:t>
            </a:fld>
            <a:endParaRPr lang="en-US" altLang="en-US" sz="1200" dirty="0"/>
          </a:p>
        </p:txBody>
      </p:sp>
    </p:spTree>
    <p:extLst>
      <p:ext uri="{BB962C8B-B14F-4D97-AF65-F5344CB8AC3E}">
        <p14:creationId xmlns:p14="http://schemas.microsoft.com/office/powerpoint/2010/main" val="8452032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J. Congestive heart failure (CHF) often occurs within the first few days after a myocardial infarction.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CHF develops when increased heart rate and enlargement of the left ventricle no longer make up for decreased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It is called “congestive” because lungs become congested with fluid (pulmonary edema) once the heart fails to pump effectively.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Occurs suddenly or slowly over months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acute-onset CHF, severe pulmonary edema is accompanied by pink, frothy sputum and severe dyspnea.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t>
            </a:r>
            <a:r>
              <a:rPr lang="en-US" sz="1200" kern="1200" dirty="0">
                <a:solidFill>
                  <a:schemeClr val="tx1"/>
                </a:solidFill>
                <a:effectLst/>
                <a:latin typeface="Times New Roman" pitchFamily="18" charset="0"/>
                <a:ea typeface="MS PGothic" pitchFamily="34" charset="-128"/>
                <a:cs typeface="MS PGothic" charset="0"/>
              </a:rPr>
              <a:t>With right side heart failure, blood backs up in the vena cavae, causing fluid to collect in other parts of the body (dependent edema), such as in the feet and legs.</a:t>
            </a:r>
          </a:p>
          <a:p>
            <a:r>
              <a:rPr lang="en-US" sz="1200" kern="1200" dirty="0">
                <a:solidFill>
                  <a:schemeClr val="tx1"/>
                </a:solidFill>
                <a:effectLst/>
                <a:latin typeface="Times New Roman" pitchFamily="18" charset="0"/>
                <a:ea typeface="MS PGothic" pitchFamily="34" charset="-128"/>
                <a:cs typeface="MS PGothic" charset="0"/>
              </a:rPr>
              <a:t> 		a. Right heart failure can result in an inadequate supple of blood to the left ventricle, resulting in a drop in the systemic blood pressure.</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Patients may present with signs of both left- and right-side heart failure because left-side failure often leads to right-side failure. </a:t>
            </a:r>
          </a:p>
          <a:p>
            <a:endParaRPr lang="en-IN" altLang="en-US" dirty="0">
              <a:latin typeface="Times New Roman" charset="0"/>
              <a:ea typeface="MS PGothic" charset="-128"/>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354322C-E03E-0C4A-91E2-6D76851B005B}" type="slidenum">
              <a:rPr lang="en-US" altLang="en-US" sz="1200"/>
              <a:pPr eaLnBrk="1" hangingPunct="1"/>
              <a:t>42</a:t>
            </a:fld>
            <a:endParaRPr lang="en-US" altLang="en-US" sz="1200" dirty="0"/>
          </a:p>
        </p:txBody>
      </p:sp>
    </p:spTree>
    <p:extLst>
      <p:ext uri="{BB962C8B-B14F-4D97-AF65-F5344CB8AC3E}">
        <p14:creationId xmlns:p14="http://schemas.microsoft.com/office/powerpoint/2010/main" val="187424872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a:ln/>
        </p:spPr>
      </p:sp>
      <p:sp>
        <p:nvSpPr>
          <p:cNvPr id="183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K. Hypertensive emergencies involve any systolic blood pressure greater than 180 mm Hg or a rapid increase in the systolic pressure.</a:t>
            </a:r>
            <a:endParaRPr lang="en-IN" altLang="en-US" dirty="0">
              <a:latin typeface="Times New Roman" charset="0"/>
              <a:ea typeface="MS PGothic" charset="-128"/>
            </a:endParaRPr>
          </a:p>
          <a:p>
            <a:r>
              <a:rPr lang="en-US" altLang="en-US" dirty="0">
                <a:latin typeface="Times New Roman" charset="0"/>
                <a:ea typeface="MS PGothic" charset="-128"/>
              </a:rPr>
              <a:t>	1. Sudden, severe headache is a common sign.</a:t>
            </a:r>
            <a:endParaRPr lang="en-IN" altLang="en-US" dirty="0">
              <a:latin typeface="Times New Roman" charset="0"/>
              <a:ea typeface="MS PGothic" charset="-128"/>
            </a:endParaRPr>
          </a:p>
          <a:p>
            <a:r>
              <a:rPr lang="en-US" altLang="en-US" dirty="0">
                <a:latin typeface="Times New Roman" charset="0"/>
                <a:ea typeface="MS PGothic" charset="-128"/>
              </a:rPr>
              <a:t>	2. Other symptoms:</a:t>
            </a:r>
            <a:endParaRPr lang="en-IN" altLang="en-US" dirty="0">
              <a:latin typeface="Times New Roman" charset="0"/>
              <a:ea typeface="MS PGothic" charset="-128"/>
            </a:endParaRPr>
          </a:p>
          <a:p>
            <a:r>
              <a:rPr lang="en-US" altLang="en-US" dirty="0">
                <a:latin typeface="Times New Roman" charset="0"/>
                <a:ea typeface="MS PGothic" charset="-128"/>
              </a:rPr>
              <a:t>	 	a. Strong, bounding pulse</a:t>
            </a:r>
            <a:r>
              <a:rPr lang="en-IN" altLang="en-US" dirty="0">
                <a:latin typeface="Times New Roman" charset="0"/>
                <a:ea typeface="MS PGothic" charset="-128"/>
              </a:rPr>
              <a:t> </a:t>
            </a:r>
            <a:r>
              <a:rPr lang="en-US" altLang="en-US" dirty="0">
                <a:latin typeface="Times New Roman" charset="0"/>
                <a:ea typeface="MS PGothic" charset="-128"/>
              </a:rPr>
              <a:t>and ringing in the ears</a:t>
            </a:r>
            <a:endParaRPr lang="en-IN" altLang="en-US" dirty="0">
              <a:latin typeface="Times New Roman" charset="0"/>
              <a:ea typeface="MS PGothic" charset="-128"/>
            </a:endParaRPr>
          </a:p>
        </p:txBody>
      </p:sp>
      <p:sp>
        <p:nvSpPr>
          <p:cNvPr id="183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04EB02-7F3F-AA4D-AB70-469DC78C4155}" type="slidenum">
              <a:rPr lang="en-US" altLang="en-US" sz="1200"/>
              <a:pPr eaLnBrk="1" hangingPunct="1"/>
              <a:t>43</a:t>
            </a:fld>
            <a:endParaRPr lang="en-US" altLang="en-US" sz="1200" dirty="0"/>
          </a:p>
        </p:txBody>
      </p:sp>
    </p:spTree>
    <p:extLst>
      <p:ext uri="{BB962C8B-B14F-4D97-AF65-F5344CB8AC3E}">
        <p14:creationId xmlns:p14="http://schemas.microsoft.com/office/powerpoint/2010/main" val="12081028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ln/>
        </p:spPr>
      </p:sp>
      <p:sp>
        <p:nvSpPr>
          <p:cNvPr id="184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b.</a:t>
            </a:r>
            <a:r>
              <a:rPr lang="en-US" altLang="en-US" dirty="0">
                <a:latin typeface="Times New Roman" charset="0"/>
                <a:ea typeface="MS PGothic" charset="-128"/>
              </a:rPr>
              <a:t> Nausea and vomiting</a:t>
            </a:r>
            <a:endParaRPr lang="en-IN" altLang="en-US" dirty="0">
              <a:latin typeface="Times New Roman" charset="0"/>
              <a:ea typeface="MS PGothic" charset="-128"/>
            </a:endParaRPr>
          </a:p>
          <a:p>
            <a:r>
              <a:rPr lang="en-US" altLang="en-US" dirty="0" err="1">
                <a:latin typeface="Times New Roman" charset="0"/>
                <a:ea typeface="MS PGothic" charset="-128"/>
              </a:rPr>
              <a:t>c.</a:t>
            </a:r>
            <a:r>
              <a:rPr lang="en-US" altLang="en-US" dirty="0">
                <a:latin typeface="Times New Roman" charset="0"/>
                <a:ea typeface="MS PGothic" charset="-128"/>
              </a:rPr>
              <a:t> Dizziness</a:t>
            </a:r>
            <a:endParaRPr lang="en-IN"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Warm skin (dry or moist)</a:t>
            </a:r>
            <a:endParaRPr lang="en-IN" altLang="en-US" dirty="0">
              <a:latin typeface="Times New Roman" charset="0"/>
              <a:ea typeface="MS PGothic" charset="-128"/>
            </a:endParaRPr>
          </a:p>
          <a:p>
            <a:r>
              <a:rPr lang="en-US" altLang="en-US" dirty="0">
                <a:latin typeface="Times New Roman" charset="0"/>
                <a:ea typeface="MS PGothic" charset="-128"/>
              </a:rPr>
              <a:t>e. Nosebleed</a:t>
            </a:r>
            <a:endParaRPr lang="en-IN" altLang="en-US" dirty="0">
              <a:latin typeface="Times New Roman" charset="0"/>
              <a:ea typeface="MS PGothic" charset="-128"/>
            </a:endParaRPr>
          </a:p>
          <a:p>
            <a:r>
              <a:rPr lang="en-US" altLang="en-US" dirty="0">
                <a:latin typeface="Times New Roman" charset="0"/>
                <a:ea typeface="MS PGothic" charset="-128"/>
              </a:rPr>
              <a:t>f. Altered mental status</a:t>
            </a:r>
            <a:endParaRPr lang="en-IN" altLang="en-US" dirty="0">
              <a:latin typeface="Times New Roman" charset="0"/>
              <a:ea typeface="MS PGothic" charset="-128"/>
            </a:endParaRPr>
          </a:p>
          <a:p>
            <a:r>
              <a:rPr lang="en-US" altLang="en-US" dirty="0">
                <a:latin typeface="Times New Roman" charset="0"/>
                <a:ea typeface="MS PGothic" charset="-128"/>
              </a:rPr>
              <a:t>g. Sudden development of pulmonary edema</a:t>
            </a:r>
            <a:endParaRPr lang="en-IN" altLang="en-US" dirty="0">
              <a:latin typeface="Times New Roman" charset="0"/>
              <a:ea typeface="MS PGothic" charset="-128"/>
            </a:endParaRPr>
          </a:p>
        </p:txBody>
      </p:sp>
      <p:sp>
        <p:nvSpPr>
          <p:cNvPr id="184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1BE0F581-31AA-5A46-B780-F28DDA8EC20B}" type="slidenum">
              <a:rPr lang="en-US" altLang="en-US" sz="1200"/>
              <a:pPr eaLnBrk="1" hangingPunct="1"/>
              <a:t>44</a:t>
            </a:fld>
            <a:endParaRPr lang="en-US" altLang="en-US" sz="1200" dirty="0"/>
          </a:p>
        </p:txBody>
      </p:sp>
    </p:spTree>
    <p:extLst>
      <p:ext uri="{BB962C8B-B14F-4D97-AF65-F5344CB8AC3E}">
        <p14:creationId xmlns:p14="http://schemas.microsoft.com/office/powerpoint/2010/main" val="1266167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Untreated hypertensive emergencies can lead to stroke or dissecting aortic aneurysm.</a:t>
            </a:r>
            <a:endParaRPr lang="en-IN" altLang="en-US" dirty="0">
              <a:latin typeface="Times New Roman" charset="0"/>
              <a:ea typeface="MS PGothic" charset="-128"/>
            </a:endParaRPr>
          </a:p>
          <a:p>
            <a:r>
              <a:rPr lang="en-US" altLang="en-US" dirty="0">
                <a:latin typeface="Times New Roman" charset="0"/>
                <a:ea typeface="MS PGothic" charset="-128"/>
              </a:rPr>
              <a:t>4. Transport patients to the hospital as quickly and safely as possible.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Consider ALS assistance, depending on transport distance and time</a:t>
            </a:r>
            <a:endParaRPr lang="en-IN" altLang="en-US" dirty="0">
              <a:latin typeface="Times New Roman" charset="0"/>
              <a:ea typeface="MS PGothic" charset="-128"/>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716ABB3-467F-5E43-983C-12CB9AE7FCFC}" type="slidenum">
              <a:rPr lang="en-US" altLang="en-US" sz="1200"/>
              <a:pPr eaLnBrk="1" hangingPunct="1"/>
              <a:t>45</a:t>
            </a:fld>
            <a:endParaRPr lang="en-US" altLang="en-US" sz="1200" dirty="0"/>
          </a:p>
        </p:txBody>
      </p:sp>
    </p:spTree>
    <p:extLst>
      <p:ext uri="{BB962C8B-B14F-4D97-AF65-F5344CB8AC3E}">
        <p14:creationId xmlns:p14="http://schemas.microsoft.com/office/powerpoint/2010/main" val="20384529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a:ln/>
        </p:spPr>
      </p:sp>
      <p:sp>
        <p:nvSpPr>
          <p:cNvPr id="186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L. Aortic aneurysm describes a weakness in the wall of the aorta.</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1. The aorta dilates at the weakened area, which makes it susceptible to rupture.</a:t>
            </a:r>
          </a:p>
          <a:p>
            <a:r>
              <a:rPr lang="en-US" sz="1200" kern="1200" dirty="0">
                <a:solidFill>
                  <a:schemeClr val="tx1"/>
                </a:solidFill>
                <a:effectLst/>
                <a:latin typeface="Times New Roman" pitchFamily="18" charset="0"/>
                <a:ea typeface="MS PGothic" pitchFamily="34" charset="-128"/>
                <a:cs typeface="MS PGothic" charset="0"/>
              </a:rPr>
              <a:t> 		a. If it ruptures, blood loss will cause the patient to die almost immediately.</a:t>
            </a:r>
          </a:p>
          <a:p>
            <a:r>
              <a:rPr lang="en-US" sz="1200" kern="1200" dirty="0">
                <a:solidFill>
                  <a:schemeClr val="tx1"/>
                </a:solidFill>
                <a:effectLst/>
                <a:latin typeface="Times New Roman" pitchFamily="18" charset="0"/>
                <a:ea typeface="MS PGothic" pitchFamily="34" charset="-128"/>
                <a:cs typeface="MS PGothic" charset="0"/>
              </a:rPr>
              <a:t> 	2. Uncontrolled hypertension is the primary cause of dissecting aortic aneurysms.</a:t>
            </a:r>
          </a:p>
          <a:p>
            <a:r>
              <a:rPr lang="en-US" sz="1200" kern="1200" dirty="0">
                <a:solidFill>
                  <a:schemeClr val="tx1"/>
                </a:solidFill>
                <a:effectLst/>
                <a:latin typeface="Times New Roman" pitchFamily="18" charset="0"/>
                <a:ea typeface="MS PGothic" pitchFamily="34" charset="-128"/>
                <a:cs typeface="MS PGothic" charset="0"/>
              </a:rPr>
              <a:t> 	3. A dissecting aneurysm occurs when inner layers of the aorta become separated, allowing blood to flow at high pressure between the layers. </a:t>
            </a:r>
          </a:p>
        </p:txBody>
      </p:sp>
      <p:sp>
        <p:nvSpPr>
          <p:cNvPr id="186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BB2403A-0F1B-8B48-900B-CB6FDDFD2CA8}" type="slidenum">
              <a:rPr lang="en-US" altLang="en-US" sz="1200"/>
              <a:pPr eaLnBrk="1" hangingPunct="1"/>
              <a:t>46</a:t>
            </a:fld>
            <a:endParaRPr lang="en-US" altLang="en-US" sz="1200" dirty="0"/>
          </a:p>
        </p:txBody>
      </p:sp>
    </p:spTree>
    <p:extLst>
      <p:ext uri="{BB962C8B-B14F-4D97-AF65-F5344CB8AC3E}">
        <p14:creationId xmlns:p14="http://schemas.microsoft.com/office/powerpoint/2010/main" val="1471790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a:ln/>
        </p:spPr>
      </p:sp>
      <p:sp>
        <p:nvSpPr>
          <p:cNvPr id="188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sz="1200" kern="1200" dirty="0">
                <a:solidFill>
                  <a:schemeClr val="tx1"/>
                </a:solidFill>
                <a:effectLst/>
                <a:latin typeface="Times New Roman" pitchFamily="18" charset="0"/>
                <a:ea typeface="MS PGothic" pitchFamily="34" charset="-128"/>
                <a:cs typeface="MS PGothic" charset="0"/>
              </a:rPr>
              <a:t>4. Signs and symptoms include very sudden chest pain located in the anterior part of the chest or in the back between the shoulder blades. </a:t>
            </a:r>
          </a:p>
          <a:p>
            <a:r>
              <a:rPr lang="en-US" sz="1200" kern="1200" dirty="0">
                <a:solidFill>
                  <a:schemeClr val="tx1"/>
                </a:solidFill>
                <a:effectLst/>
                <a:latin typeface="Times New Roman" pitchFamily="18" charset="0"/>
                <a:ea typeface="MS PGothic" pitchFamily="34" charset="-128"/>
                <a:cs typeface="MS PGothic" charset="0"/>
              </a:rPr>
              <a:t>5. May be difficult to differentiate the pain of a dissecting aortic aneurysm from that of an AMI.</a:t>
            </a:r>
          </a:p>
          <a:p>
            <a:r>
              <a:rPr lang="en-US" altLang="en-US" dirty="0">
                <a:latin typeface="Times New Roman" charset="0"/>
                <a:ea typeface="MS PGothic" charset="-128"/>
              </a:rPr>
              <a:t>6. Transport patients to the hospital as quickly and safely as possible.</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88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3BA75D7-EEDD-8342-B403-F165746FC9FE}" type="slidenum">
              <a:rPr lang="en-US" altLang="en-US" sz="1200"/>
              <a:pPr eaLnBrk="1" hangingPunct="1"/>
              <a:t>47</a:t>
            </a:fld>
            <a:endParaRPr lang="en-US" altLang="en-US" sz="1200" dirty="0"/>
          </a:p>
        </p:txBody>
      </p:sp>
    </p:spTree>
    <p:extLst>
      <p:ext uri="{BB962C8B-B14F-4D97-AF65-F5344CB8AC3E}">
        <p14:creationId xmlns:p14="http://schemas.microsoft.com/office/powerpoint/2010/main" val="15196986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a:ln/>
        </p:spPr>
      </p:sp>
      <p:sp>
        <p:nvSpPr>
          <p:cNvPr id="187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lists the differences in pain presentation between AMIs and aortic aneurysms. </a:t>
            </a:r>
          </a:p>
        </p:txBody>
      </p:sp>
      <p:sp>
        <p:nvSpPr>
          <p:cNvPr id="1873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F0088A5-77D1-0043-995A-37BDDE48D1F9}" type="slidenum">
              <a:rPr lang="en-US" altLang="en-US" sz="1200"/>
              <a:pPr eaLnBrk="1" hangingPunct="1"/>
              <a:t>48</a:t>
            </a:fld>
            <a:endParaRPr lang="en-US" altLang="en-US" sz="1200" dirty="0"/>
          </a:p>
        </p:txBody>
      </p:sp>
    </p:spTree>
    <p:extLst>
      <p:ext uri="{BB962C8B-B14F-4D97-AF65-F5344CB8AC3E}">
        <p14:creationId xmlns:p14="http://schemas.microsoft.com/office/powerpoint/2010/main" val="167008573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a:ln/>
        </p:spPr>
      </p:sp>
      <p:sp>
        <p:nvSpPr>
          <p:cNvPr id="189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IV. Patient Assessment</a:t>
            </a:r>
            <a:endParaRPr lang="en-IN" altLang="en-US" dirty="0">
              <a:latin typeface="Times New Roman" charset="0"/>
              <a:ea typeface="MS PGothic" charset="-128"/>
            </a:endParaRPr>
          </a:p>
          <a:p>
            <a:r>
              <a:rPr lang="en-US" altLang="en-US" dirty="0">
                <a:latin typeface="Times New Roman" charset="0"/>
                <a:ea typeface="MS PGothic" charset="-128"/>
              </a:rPr>
              <a:t>A. Scene size-up</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Ensure scene safety.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Determine the nature of illness (NOI).</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Use information from the dispatcher, clues at scene, and the comments of family members and bystanders.</a:t>
            </a:r>
            <a:endParaRPr lang="en-IN" altLang="en-US" dirty="0">
              <a:latin typeface="Times New Roman" charset="0"/>
              <a:ea typeface="MS PGothic" charset="-128"/>
            </a:endParaRPr>
          </a:p>
        </p:txBody>
      </p:sp>
      <p:sp>
        <p:nvSpPr>
          <p:cNvPr id="189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537F3F9-347A-3045-8A31-F878AA66D68A}" type="slidenum">
              <a:rPr lang="en-US" altLang="en-US" sz="1200"/>
              <a:pPr eaLnBrk="1" hangingPunct="1"/>
              <a:t>49</a:t>
            </a:fld>
            <a:endParaRPr lang="en-US" altLang="en-US" sz="1200" dirty="0"/>
          </a:p>
        </p:txBody>
      </p:sp>
    </p:spTree>
    <p:extLst>
      <p:ext uri="{BB962C8B-B14F-4D97-AF65-F5344CB8AC3E}">
        <p14:creationId xmlns:p14="http://schemas.microsoft.com/office/powerpoint/2010/main" val="1552398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dirty="0"/>
              <a:t>National EMS Education Standard Competencies </a:t>
            </a:r>
          </a:p>
          <a:p>
            <a:pPr>
              <a:defRPr/>
            </a:pPr>
            <a:endParaRPr lang="en-US" altLang="en-US" dirty="0"/>
          </a:p>
          <a:p>
            <a:pPr>
              <a:defRPr/>
            </a:pPr>
            <a:r>
              <a:rPr lang="en-US" altLang="en-US" dirty="0"/>
              <a:t>Anatomy, physiology, pathophysiology, assessment, and management of</a:t>
            </a:r>
          </a:p>
          <a:p>
            <a:pPr marL="171450" indent="-171450">
              <a:buFont typeface="Arial" panose="020B0604020202020204" pitchFamily="34" charset="0"/>
              <a:buChar char="•"/>
              <a:defRPr/>
            </a:pPr>
            <a:r>
              <a:rPr lang="en-US" altLang="en-US" dirty="0"/>
              <a:t>Acute coronary syndrome</a:t>
            </a:r>
          </a:p>
          <a:p>
            <a:pPr marL="171450" indent="-171450">
              <a:buFont typeface="Arial" panose="020B0604020202020204" pitchFamily="34" charset="0"/>
              <a:buChar char="•"/>
              <a:defRPr/>
            </a:pPr>
            <a:r>
              <a:rPr lang="en-US" altLang="en-US" dirty="0"/>
              <a:t>Angina pectoris </a:t>
            </a:r>
          </a:p>
          <a:p>
            <a:pPr marL="171450" indent="-171450">
              <a:buFont typeface="Arial" panose="020B0604020202020204" pitchFamily="34" charset="0"/>
              <a:buChar char="•"/>
              <a:defRPr/>
            </a:pPr>
            <a:r>
              <a:rPr lang="en-US" altLang="en-US" dirty="0"/>
              <a:t>Myocardial infarction</a:t>
            </a:r>
          </a:p>
          <a:p>
            <a:pPr marL="171450" indent="-171450">
              <a:buFont typeface="Arial" panose="020B0604020202020204" pitchFamily="34" charset="0"/>
              <a:buChar char="•"/>
              <a:defRPr/>
            </a:pPr>
            <a:r>
              <a:rPr lang="en-US" altLang="en-US" dirty="0"/>
              <a:t>Aortic aneurysm/dissection </a:t>
            </a:r>
          </a:p>
          <a:p>
            <a:pPr>
              <a:defRPr/>
            </a:pPr>
            <a:endParaRPr lang="en-US" altLang="en-US" dirty="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A4E2E18-1769-5849-B238-598252F24491}" type="slidenum">
              <a:rPr lang="en-US" altLang="en-US" sz="1200"/>
              <a:pPr eaLnBrk="1" hangingPunct="1"/>
              <a:t>5</a:t>
            </a:fld>
            <a:endParaRPr lang="en-US" altLang="en-US" sz="1200" dirty="0"/>
          </a:p>
        </p:txBody>
      </p:sp>
    </p:spTree>
    <p:extLst>
      <p:ext uri="{BB962C8B-B14F-4D97-AF65-F5344CB8AC3E}">
        <p14:creationId xmlns:p14="http://schemas.microsoft.com/office/powerpoint/2010/main" val="1639049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a:ln/>
        </p:spPr>
      </p:sp>
      <p:sp>
        <p:nvSpPr>
          <p:cNvPr id="190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Primary 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Form a general impression.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the patient is unresponsive and is not breathing, begin CPR, starting with chest compressions, and call for an AED.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Assess the patient’s airway and breathing.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dizziness or fainting has occurred due to cardiac compromise, consider the possibility of a spinal injury from a fall.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Assess breathing to determine whether the ailing heart is receiving adequate oxygen.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Shortness of breath, with no signs of respiratory distress</a:t>
            </a:r>
            <a:endParaRPr lang="en-IN" altLang="en-US" dirty="0">
              <a:latin typeface="Times New Roman" charset="0"/>
              <a:ea typeface="MS PGothic" charset="-128"/>
            </a:endParaRPr>
          </a:p>
          <a:p>
            <a:r>
              <a:rPr lang="en-US" altLang="en-US" dirty="0">
                <a:latin typeface="Times New Roman" charset="0"/>
                <a:ea typeface="MS PGothic" charset="-128"/>
              </a:rPr>
              <a:t>	 	(a) If oxygen saturation is less than 95%, administer oxygen at 4 L/min via nasal cannula.</a:t>
            </a:r>
            <a:endParaRPr lang="en-IN" altLang="en-US" dirty="0">
              <a:latin typeface="Times New Roman" charset="0"/>
              <a:ea typeface="MS PGothic" charset="-128"/>
            </a:endParaRPr>
          </a:p>
          <a:p>
            <a:r>
              <a:rPr lang="en-US" altLang="en-US" dirty="0">
                <a:latin typeface="Times New Roman" charset="0"/>
                <a:ea typeface="MS PGothic" charset="-128"/>
              </a:rPr>
              <a:t>		(b) If they do not improve quickly, apply oxygen with a nonrebreathing mask at 15 L/min.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Not breathing or inadequate breathing</a:t>
            </a:r>
            <a:endParaRPr lang="en-IN" altLang="en-US" dirty="0">
              <a:latin typeface="Times New Roman" charset="0"/>
              <a:ea typeface="MS PGothic" charset="-128"/>
            </a:endParaRPr>
          </a:p>
          <a:p>
            <a:r>
              <a:rPr lang="en-US" altLang="en-US" dirty="0">
                <a:latin typeface="Times New Roman" charset="0"/>
                <a:ea typeface="MS PGothic" charset="-128"/>
              </a:rPr>
              <a:t>	 	(a) Apply 100% oxygen with a </a:t>
            </a:r>
            <a:r>
              <a:rPr lang="en-US" altLang="en-US" dirty="0"/>
              <a:t>bag-mask device</a:t>
            </a:r>
            <a:r>
              <a:rPr lang="en-IN" altLang="en-US" dirty="0">
                <a:latin typeface="Times New Roman" charset="0"/>
                <a:ea typeface="MS PGothic" charset="-128"/>
              </a:rPr>
              <a:t> </a:t>
            </a:r>
          </a:p>
          <a:p>
            <a:r>
              <a:rPr lang="en-US" altLang="en-US" dirty="0">
                <a:latin typeface="Times New Roman" charset="0"/>
                <a:ea typeface="MS PGothic" charset="-128"/>
              </a:rPr>
              <a:t>		iii. Pulmonary edema</a:t>
            </a:r>
            <a:endParaRPr lang="en-IN" altLang="en-US" dirty="0">
              <a:latin typeface="Times New Roman" charset="0"/>
              <a:ea typeface="MS PGothic" charset="-128"/>
            </a:endParaRPr>
          </a:p>
          <a:p>
            <a:r>
              <a:rPr lang="en-US" altLang="en-US" dirty="0">
                <a:latin typeface="Times New Roman" charset="0"/>
                <a:ea typeface="MS PGothic" charset="-128"/>
              </a:rPr>
              <a:t>	 	(a) Positive</a:t>
            </a:r>
            <a:r>
              <a:rPr lang="en-US" altLang="en-US" baseline="0" dirty="0">
                <a:latin typeface="Times New Roman" charset="0"/>
                <a:ea typeface="MS PGothic" charset="-128"/>
              </a:rPr>
              <a:t> </a:t>
            </a:r>
            <a:r>
              <a:rPr lang="en-US" altLang="en-US" dirty="0">
                <a:latin typeface="Times New Roman" charset="0"/>
                <a:ea typeface="MS PGothic" charset="-128"/>
              </a:rPr>
              <a:t>pressure ventilation with </a:t>
            </a:r>
            <a:r>
              <a:rPr lang="en-US" altLang="en-US" dirty="0"/>
              <a:t>bag-mask device </a:t>
            </a:r>
            <a:r>
              <a:rPr lang="en-US" altLang="en-US" dirty="0">
                <a:latin typeface="Times New Roman" charset="0"/>
                <a:ea typeface="MS PGothic" charset="-128"/>
              </a:rPr>
              <a:t>or (CPAP)</a:t>
            </a:r>
          </a:p>
          <a:p>
            <a:endParaRPr lang="en-US" altLang="en-US" dirty="0">
              <a:latin typeface="Times New Roman" charset="0"/>
              <a:ea typeface="MS PGothic" charset="-128"/>
            </a:endParaRPr>
          </a:p>
        </p:txBody>
      </p:sp>
      <p:sp>
        <p:nvSpPr>
          <p:cNvPr id="190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E2D0227-6618-6441-8F7B-2B3B01420020}" type="slidenum">
              <a:rPr lang="en-US" altLang="en-US" sz="1200"/>
              <a:pPr eaLnBrk="1" hangingPunct="1"/>
              <a:t>50</a:t>
            </a:fld>
            <a:endParaRPr lang="en-US" altLang="en-US" sz="1200" dirty="0"/>
          </a:p>
        </p:txBody>
      </p:sp>
    </p:spTree>
    <p:extLst>
      <p:ext uri="{BB962C8B-B14F-4D97-AF65-F5344CB8AC3E}">
        <p14:creationId xmlns:p14="http://schemas.microsoft.com/office/powerpoint/2010/main" val="13821402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Assess the patient’s circulation.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Pulse rate and quality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Skin color, moisture, and temperature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Capillary refill time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Consider treatment for cardiogenic shock early to reduce the workload of the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Position the patient in a comfortable position, usually sitting up and well supported.</a:t>
            </a:r>
            <a:endParaRPr lang="en-IN" altLang="en-US" dirty="0">
              <a:latin typeface="Times New Roman" charset="0"/>
              <a:ea typeface="MS PGothic" charset="-128"/>
            </a:endParaRPr>
          </a:p>
          <a:p>
            <a:r>
              <a:rPr lang="en-US" altLang="en-US" dirty="0">
                <a:latin typeface="Times New Roman" charset="0"/>
                <a:ea typeface="MS PGothic" charset="-128"/>
              </a:rPr>
              <a:t>4. Make a transport decision based on whether you were able to stabilize life threats during the primary 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Remainder of the assessment can be performed en route, if time allows.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Most patients with chest pain should be transported immediately.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Follow local protocol for determining what receiving facility is most appropriate.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Determine whether to use the lights and siren for each patient, partially based on estimated transport time.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As a general rule, patients with cardiac problems should be transported in the most gentle, stress-relieving manner possible.</a:t>
            </a:r>
            <a:endParaRPr lang="en-IN" altLang="en-US" dirty="0">
              <a:latin typeface="Times New Roman" charset="0"/>
              <a:ea typeface="MS PGothic" charset="-128"/>
            </a:endParaRPr>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04C3186-5C5E-3F4B-8E93-254EDDC9CC16}" type="slidenum">
              <a:rPr lang="en-US" altLang="en-US" sz="1200"/>
              <a:pPr eaLnBrk="1" hangingPunct="1"/>
              <a:t>51</a:t>
            </a:fld>
            <a:endParaRPr lang="en-US" altLang="en-US" sz="1200" dirty="0"/>
          </a:p>
        </p:txBody>
      </p:sp>
    </p:spTree>
    <p:extLst>
      <p:ext uri="{BB962C8B-B14F-4D97-AF65-F5344CB8AC3E}">
        <p14:creationId xmlns:p14="http://schemas.microsoft.com/office/powerpoint/2010/main" val="3003704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a:ln/>
        </p:spPr>
      </p:sp>
      <p:sp>
        <p:nvSpPr>
          <p:cNvPr id="192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History taking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Investigate the chief complaint.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Because patients experiencing AMI will have different signs and symptoms, seriously consider all complaints of chest pain or discomfort, shortness of breath, and dizziness.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patient is experiencing dyspnea: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Is it due to exertion or related to the patient’s position?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Is it continuous or does it change (eg, with deep breathing)?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If the patient has a cough: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Does it produce sputum?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Does the patient have nausea and vomiting, fatigue, headache, and/or palpitations?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Ask about recent past trauma.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Obtain the SAMPLE history from a responsive patient.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Ask the following questions: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Have you ever had a heart attack?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Have you been told that you have heart problems?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Do you have any risk factors for coronary artery disease?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In addition, ask: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What allergies does the patient have?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Is the patient taking medications?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Include the OPQRST questions when obtaining the symptoms as part of the SAMPLE history. </a:t>
            </a:r>
            <a:endParaRPr lang="en-IN" altLang="en-US" dirty="0">
              <a:latin typeface="Times New Roman" charset="0"/>
              <a:ea typeface="MS PGothic" charset="-128"/>
            </a:endParaRPr>
          </a:p>
          <a:p>
            <a:r>
              <a:rPr lang="en-US" altLang="en-US" dirty="0">
                <a:latin typeface="Times New Roman" charset="0"/>
                <a:ea typeface="MS PGothic" charset="-128"/>
              </a:rPr>
              <a:t>		</a:t>
            </a:r>
          </a:p>
          <a:p>
            <a:endParaRPr lang="en-US" altLang="en-US" dirty="0">
              <a:latin typeface="Times New Roman" charset="0"/>
              <a:ea typeface="MS PGothic" charset="-128"/>
            </a:endParaRPr>
          </a:p>
        </p:txBody>
      </p:sp>
      <p:sp>
        <p:nvSpPr>
          <p:cNvPr id="192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9A2701F-FC12-C54D-9018-19D9CC8B17F2}" type="slidenum">
              <a:rPr lang="en-US" altLang="en-US" sz="1200"/>
              <a:pPr eaLnBrk="1" hangingPunct="1"/>
              <a:t>52</a:t>
            </a:fld>
            <a:endParaRPr lang="en-US" altLang="en-US" sz="1200" dirty="0"/>
          </a:p>
        </p:txBody>
      </p:sp>
    </p:spTree>
    <p:extLst>
      <p:ext uri="{BB962C8B-B14F-4D97-AF65-F5344CB8AC3E}">
        <p14:creationId xmlns:p14="http://schemas.microsoft.com/office/powerpoint/2010/main" val="173986841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a:ln/>
        </p:spPr>
      </p:sp>
      <p:sp>
        <p:nvSpPr>
          <p:cNvPr id="193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table on this slide displays the OPQRST mnemonic for assessing pain. </a:t>
            </a:r>
          </a:p>
        </p:txBody>
      </p:sp>
      <p:sp>
        <p:nvSpPr>
          <p:cNvPr id="193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36A7AA9-BD7F-6445-AF41-DE2E9283EA2F}" type="slidenum">
              <a:rPr lang="en-US" altLang="en-US" sz="1200"/>
              <a:pPr eaLnBrk="1" hangingPunct="1"/>
              <a:t>53</a:t>
            </a:fld>
            <a:endParaRPr lang="en-US" altLang="en-US" sz="1200" dirty="0"/>
          </a:p>
        </p:txBody>
      </p:sp>
    </p:spTree>
    <p:extLst>
      <p:ext uri="{BB962C8B-B14F-4D97-AF65-F5344CB8AC3E}">
        <p14:creationId xmlns:p14="http://schemas.microsoft.com/office/powerpoint/2010/main" val="18311805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a:ln/>
        </p:spPr>
      </p:sp>
      <p:sp>
        <p:nvSpPr>
          <p:cNvPr id="194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Secondary 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Focus on the cardiac and respiratory systems.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Circulation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Respirations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Measure and record the patient’s vital signs.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Pulse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Respirations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Systolic and diastolic blood pressures in both arms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If available, use pulse oximetry.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If continuous blood pressure monitoring is available, use it as well.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Repeat at appropriate intervals and note the time that each set of vital signs is taken and recorded.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g. In patients with chest pain, it is very valuable to have a 12-lead ECG tracing from as early as possible after the onset of pain.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94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1FABD2E-6B12-394D-8C64-19ACC593643D}" type="slidenum">
              <a:rPr lang="en-US" altLang="en-US" sz="1200"/>
              <a:pPr eaLnBrk="1" hangingPunct="1"/>
              <a:t>54</a:t>
            </a:fld>
            <a:endParaRPr lang="en-US" altLang="en-US" sz="1200" dirty="0"/>
          </a:p>
        </p:txBody>
      </p:sp>
    </p:spTree>
    <p:extLst>
      <p:ext uri="{BB962C8B-B14F-4D97-AF65-F5344CB8AC3E}">
        <p14:creationId xmlns:p14="http://schemas.microsoft.com/office/powerpoint/2010/main" val="10638797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a:ln/>
        </p:spPr>
      </p:sp>
      <p:sp>
        <p:nvSpPr>
          <p:cNvPr id="195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Reassessment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Repeat the primary assessment by checking to see whether the patient’s chief complaint and condition have improved or are deteriorating.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Reassess vital signs at least every 5 minutes or any time significant changes in the patient’s condition occur.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Sudden cardiac arrest is always a risk with patients experiencing a cardiovascular emergency.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cardiac arrest occurs: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If an AED is immediately available, use it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If not, perform CPR immediately until an AED is available.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Reassess your interventions.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Provide transport if not performed already.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6. Communication and documentation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Alert the emergency department about the patient’s condition and estimated time of arrival.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Follow the instructions of medical control.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Document your assessment and treatment of the patient.</a:t>
            </a:r>
          </a:p>
          <a:p>
            <a:endParaRPr lang="en-US" altLang="en-US" dirty="0">
              <a:latin typeface="Times New Roman" charset="0"/>
              <a:ea typeface="MS PGothic" charset="-128"/>
            </a:endParaRPr>
          </a:p>
        </p:txBody>
      </p:sp>
      <p:sp>
        <p:nvSpPr>
          <p:cNvPr id="195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BE0F218-8D21-6143-ADD2-1AD1D93A8059}" type="slidenum">
              <a:rPr lang="en-US" altLang="en-US" sz="1200"/>
              <a:pPr eaLnBrk="1" hangingPunct="1"/>
              <a:t>55</a:t>
            </a:fld>
            <a:endParaRPr lang="en-US" altLang="en-US" sz="1200" dirty="0"/>
          </a:p>
        </p:txBody>
      </p:sp>
    </p:spTree>
    <p:extLst>
      <p:ext uri="{BB962C8B-B14F-4D97-AF65-F5344CB8AC3E}">
        <p14:creationId xmlns:p14="http://schemas.microsoft.com/office/powerpoint/2010/main" val="67744104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a:ln/>
        </p:spPr>
      </p:sp>
      <p:sp>
        <p:nvSpPr>
          <p:cNvPr id="196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 Emergency Medical Care for Chest Pain or Discomfort</a:t>
            </a:r>
            <a:endParaRPr lang="en-IN" altLang="en-US" dirty="0">
              <a:latin typeface="Times New Roman" charset="0"/>
              <a:ea typeface="MS PGothic" charset="-128"/>
            </a:endParaRPr>
          </a:p>
          <a:p>
            <a:r>
              <a:rPr lang="en-US" altLang="en-US" dirty="0">
                <a:latin typeface="Times New Roman" charset="0"/>
                <a:ea typeface="MS PGothic" charset="-128"/>
              </a:rPr>
              <a:t>A. Ensure a proper position of comfort.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Allow patients to sit up if most comfortable.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Loosen tight clothing.</a:t>
            </a:r>
            <a:endParaRPr lang="en-IN" altLang="en-US" dirty="0">
              <a:latin typeface="Times New Roman" charset="0"/>
              <a:ea typeface="MS PGothic" charset="-128"/>
            </a:endParaRPr>
          </a:p>
          <a:p>
            <a:r>
              <a:rPr lang="en-US" altLang="en-US" dirty="0">
                <a:latin typeface="Times New Roman" charset="0"/>
                <a:ea typeface="MS PGothic" charset="-128"/>
              </a:rPr>
              <a:t>B. Give oxygen if indicated.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Continually reassess oxygen saturation and patient’s respiratory status.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Use nasal cannula for patients with mild dyspnea.</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Use nonrebreathing face mask for patients with more serious respiratory difficulty.</a:t>
            </a: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If signs of pulmonary edema are present, CPAP may be indicated.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Assist unconscious patients with breathing as well as those with obvious respiratory distress.</a:t>
            </a:r>
            <a:endParaRPr lang="en-IN" altLang="en-US" dirty="0">
              <a:latin typeface="Times New Roman" charset="0"/>
              <a:ea typeface="MS PGothic" charset="-128"/>
            </a:endParaRPr>
          </a:p>
          <a:p>
            <a:r>
              <a:rPr lang="en-US" altLang="en-US" dirty="0">
                <a:latin typeface="Times New Roman" charset="0"/>
                <a:ea typeface="MS PGothic" charset="-128"/>
              </a:rPr>
              <a:t>C. Depending on local protocol, prepare to administer low-dose aspirin and assist with prescribed nitroglycerin.</a:t>
            </a:r>
            <a:endParaRPr lang="en-IN" altLang="en-US" dirty="0">
              <a:latin typeface="Times New Roman" charset="0"/>
              <a:ea typeface="MS PGothic" charset="-128"/>
            </a:endParaRPr>
          </a:p>
          <a:p>
            <a:endParaRPr lang="en-US" altLang="en-US" dirty="0">
              <a:latin typeface="Times New Roman" charset="0"/>
              <a:ea typeface="MS PGothic" charset="-128"/>
            </a:endParaRPr>
          </a:p>
        </p:txBody>
      </p:sp>
      <p:sp>
        <p:nvSpPr>
          <p:cNvPr id="196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297BEC9-BDA2-0D48-BC3B-09A132ED7ACA}" type="slidenum">
              <a:rPr lang="en-US" altLang="en-US" sz="1200"/>
              <a:pPr eaLnBrk="1" hangingPunct="1"/>
              <a:t>56</a:t>
            </a:fld>
            <a:endParaRPr lang="en-US" altLang="en-US" sz="1200" dirty="0"/>
          </a:p>
        </p:txBody>
      </p:sp>
    </p:spTree>
    <p:extLst>
      <p:ext uri="{BB962C8B-B14F-4D97-AF65-F5344CB8AC3E}">
        <p14:creationId xmlns:p14="http://schemas.microsoft.com/office/powerpoint/2010/main" val="19408809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a:ln/>
        </p:spPr>
      </p:sp>
      <p:sp>
        <p:nvSpPr>
          <p:cNvPr id="197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Aspirin</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Prevents new clots from forming or new existing clots from getting bigger.</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b.</a:t>
            </a:r>
            <a:r>
              <a:rPr lang="en-US" sz="1200" kern="1200" dirty="0">
                <a:solidFill>
                  <a:schemeClr val="tx1"/>
                </a:solidFill>
                <a:effectLst/>
                <a:latin typeface="Times New Roman" pitchFamily="18" charset="0"/>
                <a:ea typeface="MS PGothic" pitchFamily="34" charset="-128"/>
                <a:cs typeface="MS PGothic" charset="0"/>
              </a:rPr>
              <a:t> Recommended dose is 162 mg to 324 mg.</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c.</a:t>
            </a:r>
            <a:r>
              <a:rPr lang="en-US" sz="1200" kern="1200" dirty="0">
                <a:solidFill>
                  <a:schemeClr val="tx1"/>
                </a:solidFill>
                <a:effectLst/>
                <a:latin typeface="Times New Roman" pitchFamily="18" charset="0"/>
                <a:ea typeface="MS PGothic" pitchFamily="34" charset="-128"/>
                <a:cs typeface="MS PGothic" charset="0"/>
              </a:rPr>
              <a:t> Use low-dose aspirin (81 mg).</a:t>
            </a:r>
          </a:p>
        </p:txBody>
      </p:sp>
      <p:sp>
        <p:nvSpPr>
          <p:cNvPr id="1976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9FADD6F-4051-E64A-9374-F5A074188441}" type="slidenum">
              <a:rPr lang="en-US" altLang="en-US" sz="1200"/>
              <a:pPr eaLnBrk="1" hangingPunct="1"/>
              <a:t>57</a:t>
            </a:fld>
            <a:endParaRPr lang="en-US" altLang="en-US" sz="1200" dirty="0"/>
          </a:p>
        </p:txBody>
      </p:sp>
    </p:spTree>
    <p:extLst>
      <p:ext uri="{BB962C8B-B14F-4D97-AF65-F5344CB8AC3E}">
        <p14:creationId xmlns:p14="http://schemas.microsoft.com/office/powerpoint/2010/main" val="1101841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a:ln/>
        </p:spPr>
      </p:sp>
      <p:sp>
        <p:nvSpPr>
          <p:cNvPr id="198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Nitroglycerin</a:t>
            </a:r>
            <a:endParaRPr lang="en-IN" altLang="en-US" dirty="0">
              <a:latin typeface="Times New Roman" charset="0"/>
              <a:ea typeface="MS PGothic" charset="-128"/>
            </a:endParaRPr>
          </a:p>
          <a:p>
            <a:r>
              <a:rPr lang="en-IN" sz="1200" kern="1200" dirty="0">
                <a:solidFill>
                  <a:schemeClr val="tx1"/>
                </a:solidFill>
                <a:effectLst/>
                <a:latin typeface="Times New Roman" pitchFamily="18" charset="0"/>
                <a:ea typeface="MS PGothic" pitchFamily="34"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a. Available as a small tablet, a spray, and a skin patch.</a:t>
            </a:r>
          </a:p>
        </p:txBody>
      </p:sp>
      <p:sp>
        <p:nvSpPr>
          <p:cNvPr id="198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1B089B5-9C84-C946-933E-893A8EAAEB86}" type="slidenum">
              <a:rPr lang="en-US" altLang="en-US" sz="1200"/>
              <a:pPr eaLnBrk="1" hangingPunct="1"/>
              <a:t>58</a:t>
            </a:fld>
            <a:endParaRPr lang="en-US" altLang="en-US" sz="1200" dirty="0"/>
          </a:p>
        </p:txBody>
      </p:sp>
    </p:spTree>
    <p:extLst>
      <p:ext uri="{BB962C8B-B14F-4D97-AF65-F5344CB8AC3E}">
        <p14:creationId xmlns:p14="http://schemas.microsoft.com/office/powerpoint/2010/main" val="73482803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a:ln/>
        </p:spPr>
      </p:sp>
      <p:sp>
        <p:nvSpPr>
          <p:cNvPr id="199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b.</a:t>
            </a:r>
            <a:r>
              <a:rPr lang="en-US" altLang="en-US" dirty="0">
                <a:latin typeface="Times New Roman" charset="0"/>
                <a:ea typeface="MS PGothic" charset="-128"/>
              </a:rPr>
              <a:t> Mechanism of action:</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a:t>
            </a:r>
            <a:r>
              <a:rPr lang="en-US" sz="1200" kern="1200" dirty="0">
                <a:solidFill>
                  <a:schemeClr val="tx1"/>
                </a:solidFill>
                <a:effectLst/>
                <a:latin typeface="Times New Roman" pitchFamily="18" charset="0"/>
                <a:ea typeface="MS PGothic" pitchFamily="34" charset="-128"/>
                <a:cs typeface="MS PGothic" charset="0"/>
              </a:rPr>
              <a:t> Relaxes the muscles of blood vessel walls</a:t>
            </a:r>
          </a:p>
          <a:p>
            <a:r>
              <a:rPr lang="en-US" sz="1200" kern="1200" dirty="0">
                <a:solidFill>
                  <a:schemeClr val="tx1"/>
                </a:solidFill>
                <a:effectLst/>
                <a:latin typeface="Times New Roman" pitchFamily="18" charset="0"/>
                <a:ea typeface="MS PGothic" pitchFamily="34"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ii.</a:t>
            </a:r>
            <a:r>
              <a:rPr lang="en-US" sz="1200" kern="1200" dirty="0">
                <a:solidFill>
                  <a:schemeClr val="tx1"/>
                </a:solidFill>
                <a:effectLst/>
                <a:latin typeface="Times New Roman" pitchFamily="18" charset="0"/>
                <a:ea typeface="MS PGothic" pitchFamily="34" charset="-128"/>
                <a:cs typeface="MS PGothic" charset="0"/>
              </a:rPr>
              <a:t> Dilates coronary arteries</a:t>
            </a:r>
          </a:p>
          <a:p>
            <a:r>
              <a:rPr lang="en-US" sz="1200" kern="1200" dirty="0">
                <a:solidFill>
                  <a:schemeClr val="tx1"/>
                </a:solidFill>
                <a:effectLst/>
                <a:latin typeface="Times New Roman" pitchFamily="18" charset="0"/>
                <a:ea typeface="MS PGothic" pitchFamily="34" charset="-128"/>
                <a:cs typeface="MS PGothic" charset="0"/>
              </a:rPr>
              <a:t>	iii. Increases blood flow and supply to the heart</a:t>
            </a:r>
          </a:p>
          <a:p>
            <a:r>
              <a:rPr lang="en-US" sz="1200" kern="1200" dirty="0">
                <a:solidFill>
                  <a:schemeClr val="tx1"/>
                </a:solidFill>
                <a:effectLst/>
                <a:latin typeface="Times New Roman" pitchFamily="18" charset="0"/>
                <a:ea typeface="MS PGothic" pitchFamily="34" charset="-128"/>
                <a:cs typeface="MS PGothic" charset="0"/>
              </a:rPr>
              <a:t> 	iv. Decreases the workload of the heart</a:t>
            </a:r>
            <a:endParaRPr lang="en-IN" altLang="en-US" dirty="0">
              <a:latin typeface="Times New Roman" charset="0"/>
              <a:ea typeface="MS PGothic" charset="-128"/>
            </a:endParaRPr>
          </a:p>
        </p:txBody>
      </p:sp>
      <p:sp>
        <p:nvSpPr>
          <p:cNvPr id="199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0C6A35E3-C3E1-9747-86B1-9F7AE65C745D}" type="slidenum">
              <a:rPr lang="en-US" altLang="en-US" sz="1200"/>
              <a:pPr eaLnBrk="1" hangingPunct="1"/>
              <a:t>59</a:t>
            </a:fld>
            <a:endParaRPr lang="en-US" altLang="en-US" sz="1200" dirty="0"/>
          </a:p>
        </p:txBody>
      </p:sp>
    </p:spTree>
    <p:extLst>
      <p:ext uri="{BB962C8B-B14F-4D97-AF65-F5344CB8AC3E}">
        <p14:creationId xmlns:p14="http://schemas.microsoft.com/office/powerpoint/2010/main" val="7636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National EMS Education Standard Competencies </a:t>
            </a:r>
          </a:p>
          <a:p>
            <a:endParaRPr lang="en-US" altLang="en-US" dirty="0">
              <a:latin typeface="Times New Roman" charset="0"/>
              <a:ea typeface="MS PGothic" charset="-128"/>
            </a:endParaRPr>
          </a:p>
          <a:p>
            <a:r>
              <a:rPr lang="en-US" altLang="en-US" dirty="0">
                <a:latin typeface="Times New Roman" charset="0"/>
                <a:ea typeface="MS PGothic" charset="-128"/>
              </a:rPr>
              <a:t>• Thromboembolism </a:t>
            </a:r>
          </a:p>
          <a:p>
            <a:r>
              <a:rPr lang="en-US" altLang="en-US" dirty="0">
                <a:latin typeface="Times New Roman" charset="0"/>
                <a:ea typeface="MS PGothic" charset="-128"/>
              </a:rPr>
              <a:t>• Heart failure </a:t>
            </a:r>
          </a:p>
          <a:p>
            <a:r>
              <a:rPr lang="en-US" altLang="en-US" dirty="0">
                <a:latin typeface="Times New Roman" charset="0"/>
                <a:ea typeface="MS PGothic" charset="-128"/>
              </a:rPr>
              <a:t>• Hypertensive emergencies </a:t>
            </a:r>
          </a:p>
          <a:p>
            <a:endParaRPr lang="en-US" altLang="en-US" dirty="0">
              <a:latin typeface="Times New Roman" charset="0"/>
              <a:ea typeface="MS PGothic" charset="-128"/>
            </a:endParaRPr>
          </a:p>
        </p:txBody>
      </p:sp>
      <p:sp>
        <p:nvSpPr>
          <p:cNvPr id="145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0150127-2072-7143-A6D1-A28359D2D0D0}" type="slidenum">
              <a:rPr lang="en-US" altLang="en-US" sz="1200"/>
              <a:pPr eaLnBrk="1" hangingPunct="1"/>
              <a:t>6</a:t>
            </a:fld>
            <a:endParaRPr lang="en-US" altLang="en-US" sz="1200" dirty="0"/>
          </a:p>
        </p:txBody>
      </p:sp>
    </p:spTree>
    <p:extLst>
      <p:ext uri="{BB962C8B-B14F-4D97-AF65-F5344CB8AC3E}">
        <p14:creationId xmlns:p14="http://schemas.microsoft.com/office/powerpoint/2010/main" val="17250466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a:ln/>
        </p:spPr>
      </p:sp>
      <p:sp>
        <p:nvSpPr>
          <p:cNvPr id="2007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c.</a:t>
            </a:r>
            <a:r>
              <a:rPr lang="en-US" altLang="en-US" dirty="0">
                <a:latin typeface="Times New Roman" charset="0"/>
                <a:ea typeface="MS PGothic" charset="-128"/>
              </a:rPr>
              <a:t> Side effects: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Decreased blood pressure</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Severe headache</a:t>
            </a:r>
            <a:endParaRPr lang="en-IN" altLang="en-US" dirty="0">
              <a:latin typeface="Times New Roman" charset="0"/>
              <a:ea typeface="MS PGothic" charset="-128"/>
            </a:endParaRPr>
          </a:p>
        </p:txBody>
      </p:sp>
      <p:sp>
        <p:nvSpPr>
          <p:cNvPr id="2007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98AA17A-5951-7F4D-80A3-006EB0AD9958}" type="slidenum">
              <a:rPr lang="en-US" altLang="en-US" sz="1200"/>
              <a:pPr eaLnBrk="1" hangingPunct="1"/>
              <a:t>60</a:t>
            </a:fld>
            <a:endParaRPr lang="en-US" altLang="en-US" sz="1200" dirty="0"/>
          </a:p>
        </p:txBody>
      </p:sp>
    </p:spTree>
    <p:extLst>
      <p:ext uri="{BB962C8B-B14F-4D97-AF65-F5344CB8AC3E}">
        <p14:creationId xmlns:p14="http://schemas.microsoft.com/office/powerpoint/2010/main" val="14013720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a:ln/>
        </p:spPr>
      </p:sp>
      <p:sp>
        <p:nvSpPr>
          <p:cNvPr id="2017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Contraindications: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Systolic blood pressure is less than 100 mm Hg</a:t>
            </a:r>
          </a:p>
          <a:p>
            <a:r>
              <a:rPr lang="en-US"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Presence of head injury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Use of erectile dysfunction drugs within 24 to 48 hours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Maximum prescribed dose has already been given (usually 3 doses)</a:t>
            </a:r>
            <a:endParaRPr lang="en-IN" altLang="en-US" dirty="0">
              <a:latin typeface="Times New Roman" charset="0"/>
              <a:ea typeface="MS PGothic" charset="-128"/>
            </a:endParaRPr>
          </a:p>
        </p:txBody>
      </p:sp>
      <p:sp>
        <p:nvSpPr>
          <p:cNvPr id="2017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84A3618-A3ED-5F4D-83F8-600DCBA640FA}" type="slidenum">
              <a:rPr lang="en-US" altLang="en-US" sz="1200"/>
              <a:pPr eaLnBrk="1" hangingPunct="1"/>
              <a:t>61</a:t>
            </a:fld>
            <a:endParaRPr lang="en-US" altLang="en-US" sz="1200" dirty="0"/>
          </a:p>
        </p:txBody>
      </p:sp>
    </p:spTree>
    <p:extLst>
      <p:ext uri="{BB962C8B-B14F-4D97-AF65-F5344CB8AC3E}">
        <p14:creationId xmlns:p14="http://schemas.microsoft.com/office/powerpoint/2010/main" val="14073078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a:ln/>
        </p:spPr>
      </p:sp>
      <p:sp>
        <p:nvSpPr>
          <p:cNvPr id="203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Cardiac Monitoring</a:t>
            </a:r>
            <a:endParaRPr lang="en-IN" altLang="en-US" dirty="0">
              <a:latin typeface="Times New Roman" charset="0"/>
              <a:ea typeface="MS PGothic" charset="-128"/>
            </a:endParaRPr>
          </a:p>
          <a:p>
            <a:r>
              <a:rPr lang="en-US" altLang="en-US" dirty="0">
                <a:latin typeface="Times New Roman" charset="0"/>
                <a:ea typeface="MS PGothic" charset="-128"/>
              </a:rPr>
              <a:t>A. For an ECG to be reliable and useful, the electrodes must be placed in consistent positions on each patient.</a:t>
            </a:r>
            <a:endParaRPr lang="en-IN" altLang="en-US" dirty="0">
              <a:latin typeface="Times New Roman" charset="0"/>
              <a:ea typeface="MS PGothic" charset="-128"/>
            </a:endParaRPr>
          </a:p>
          <a:p>
            <a:r>
              <a:rPr lang="en-US" altLang="en-US" dirty="0">
                <a:latin typeface="Times New Roman" charset="0"/>
                <a:ea typeface="MS PGothic" charset="-128"/>
              </a:rPr>
              <a:t>B. Certain basic principles should be followed to achieve the best skin contact and minimize artifact in the signal. </a:t>
            </a:r>
            <a:endParaRPr lang="en-IN" altLang="en-US" dirty="0">
              <a:latin typeface="Times New Roman" charset="0"/>
              <a:ea typeface="MS PGothic" charset="-128"/>
            </a:endParaRP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203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CFD512B-04C5-F04D-B944-2149D54C3832}" type="slidenum">
              <a:rPr lang="en-US" altLang="en-US" sz="1200"/>
              <a:pPr eaLnBrk="1" hangingPunct="1"/>
              <a:t>62</a:t>
            </a:fld>
            <a:endParaRPr lang="en-US" altLang="en-US" sz="1200" dirty="0"/>
          </a:p>
        </p:txBody>
      </p:sp>
    </p:spTree>
    <p:extLst>
      <p:ext uri="{BB962C8B-B14F-4D97-AF65-F5344CB8AC3E}">
        <p14:creationId xmlns:p14="http://schemas.microsoft.com/office/powerpoint/2010/main" val="5272013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a:ln/>
        </p:spPr>
      </p:sp>
      <p:sp>
        <p:nvSpPr>
          <p:cNvPr id="204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Guiding principles: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may occasionally be necessary to shave body hair from the electrode site.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Rub the electrode site briskly with an alcohol swab before application to remove oils and dead tissues from the surface of the skin.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Attach the electrodes to the ECG cables before placement.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Confirm that the appropriate electrode now attached to the cable is placed at the correct location on the patient’s chest or limbs.</a:t>
            </a:r>
            <a:endParaRPr lang="en-IN" altLang="en-US" dirty="0">
              <a:latin typeface="Times New Roman" charset="0"/>
              <a:ea typeface="MS PGothic" charset="-128"/>
            </a:endParaRPr>
          </a:p>
        </p:txBody>
      </p:sp>
      <p:sp>
        <p:nvSpPr>
          <p:cNvPr id="204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9CC11C7-D999-E947-8EA9-8B03163A4481}" type="slidenum">
              <a:rPr lang="en-US" altLang="en-US" sz="1200"/>
              <a:pPr eaLnBrk="1" hangingPunct="1"/>
              <a:t>63</a:t>
            </a:fld>
            <a:endParaRPr lang="en-US" altLang="en-US" sz="1200" dirty="0"/>
          </a:p>
        </p:txBody>
      </p:sp>
    </p:spTree>
    <p:extLst>
      <p:ext uri="{BB962C8B-B14F-4D97-AF65-F5344CB8AC3E}">
        <p14:creationId xmlns:p14="http://schemas.microsoft.com/office/powerpoint/2010/main" val="15588126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a:ln/>
        </p:spPr>
      </p:sp>
      <p:sp>
        <p:nvSpPr>
          <p:cNvPr id="205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figures on this slide illustrate the correct placement of ECG electrodes. </a:t>
            </a:r>
          </a:p>
        </p:txBody>
      </p:sp>
      <p:sp>
        <p:nvSpPr>
          <p:cNvPr id="2058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79AFC29-E984-594C-9512-BB9F0DE23387}" type="slidenum">
              <a:rPr lang="en-US" altLang="en-US" sz="1200"/>
              <a:pPr eaLnBrk="1" hangingPunct="1"/>
              <a:t>64</a:t>
            </a:fld>
            <a:endParaRPr lang="en-US" altLang="en-US" sz="1200" dirty="0"/>
          </a:p>
        </p:txBody>
      </p:sp>
    </p:spTree>
    <p:extLst>
      <p:ext uri="{BB962C8B-B14F-4D97-AF65-F5344CB8AC3E}">
        <p14:creationId xmlns:p14="http://schemas.microsoft.com/office/powerpoint/2010/main" val="21137879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a:ln/>
        </p:spPr>
      </p:sp>
      <p:sp>
        <p:nvSpPr>
          <p:cNvPr id="206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Once all electrodes are in place, switch on the monitor.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Print a sample rhythm strip.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If the strip shows any artifact, verify that the electrodes are firmly applied to the skin and the monitor cable is plugged in correctly.</a:t>
            </a:r>
            <a:endParaRPr lang="en-IN" altLang="en-US" dirty="0">
              <a:latin typeface="Times New Roman" charset="0"/>
              <a:ea typeface="MS PGothic" charset="-128"/>
            </a:endParaRPr>
          </a:p>
          <a:p>
            <a:r>
              <a:rPr lang="en-US" altLang="en-US" dirty="0">
                <a:latin typeface="Times New Roman" charset="0"/>
                <a:ea typeface="MS PGothic" charset="-128"/>
              </a:rPr>
              <a:t>5.</a:t>
            </a:r>
            <a:r>
              <a:rPr lang="en-US" altLang="en-US" b="1" dirty="0">
                <a:latin typeface="Times New Roman" charset="0"/>
                <a:ea typeface="MS PGothic" charset="-128"/>
              </a:rPr>
              <a:t> </a:t>
            </a:r>
            <a:r>
              <a:rPr lang="en-US" altLang="en-US" dirty="0">
                <a:latin typeface="Times New Roman" charset="0"/>
                <a:ea typeface="MS PGothic" charset="-128"/>
              </a:rPr>
              <a:t>Follow the steps in Skill Drill 17-2.</a:t>
            </a:r>
            <a:endParaRPr lang="en-IN" altLang="en-US" dirty="0">
              <a:latin typeface="Times New Roman" charset="0"/>
              <a:ea typeface="MS PGothic" charset="-128"/>
            </a:endParaRPr>
          </a:p>
        </p:txBody>
      </p:sp>
      <p:sp>
        <p:nvSpPr>
          <p:cNvPr id="206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5698A05-1ED6-1649-A0F7-434DB2B159B7}" type="slidenum">
              <a:rPr lang="en-US" altLang="en-US" sz="1200"/>
              <a:pPr eaLnBrk="1" hangingPunct="1"/>
              <a:t>65</a:t>
            </a:fld>
            <a:endParaRPr lang="en-US" altLang="en-US" sz="1200" dirty="0"/>
          </a:p>
        </p:txBody>
      </p:sp>
    </p:spTree>
    <p:extLst>
      <p:ext uri="{BB962C8B-B14F-4D97-AF65-F5344CB8AC3E}">
        <p14:creationId xmlns:p14="http://schemas.microsoft.com/office/powerpoint/2010/main" val="61183441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a:ln/>
        </p:spPr>
      </p:sp>
      <p:sp>
        <p:nvSpPr>
          <p:cNvPr id="207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 Heart Surgeries and Cardiac Assistive Devices</a:t>
            </a:r>
            <a:endParaRPr lang="en-IN" altLang="en-US" dirty="0">
              <a:latin typeface="Times New Roman" charset="0"/>
              <a:ea typeface="MS PGothic" charset="-128"/>
            </a:endParaRPr>
          </a:p>
          <a:p>
            <a:r>
              <a:rPr lang="en-US" altLang="en-US" dirty="0">
                <a:latin typeface="Times New Roman" charset="0"/>
                <a:ea typeface="MS PGothic" charset="-128"/>
              </a:rPr>
              <a:t>A. Over the last 40 years, hundreds of thousands of open-heart operations have been performed to bypass damaged segments of coronary arteries in the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In a coronary artery bypass graft, a blood vessel from the chest or leg is sewn directly from the aorta to a coronary artery beyond the point of obstruction.</a:t>
            </a:r>
            <a:endParaRPr lang="en-IN" altLang="en-US" dirty="0">
              <a:latin typeface="Times New Roman" charset="0"/>
              <a:ea typeface="MS PGothic" charset="-128"/>
            </a:endParaRPr>
          </a:p>
          <a:p>
            <a:r>
              <a:rPr lang="en-US" altLang="en-US" dirty="0">
                <a:latin typeface="Times New Roman" charset="0"/>
                <a:ea typeface="MS PGothic" charset="-128"/>
              </a:rPr>
              <a:t>B. Percutaneous transluminal coronary angioplasty dilates the effected artery rather than bypassing it and involves the following steps: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tiny balloon is attached to the end of a long, thin tube and introduced into a large artery.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tube is threaded into the narrowed coronary artery and inflated.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balloon is then deflated, and the tube and balloon are removed.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Sometimes a stent in placed inside the artery. </a:t>
            </a:r>
            <a:endParaRPr lang="en-IN" altLang="en-US" dirty="0">
              <a:latin typeface="Times New Roman" charset="0"/>
              <a:ea typeface="MS PGothic" charset="-128"/>
            </a:endParaRPr>
          </a:p>
        </p:txBody>
      </p:sp>
      <p:sp>
        <p:nvSpPr>
          <p:cNvPr id="2078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30D740C-A8EE-DF45-9EE8-5799B40B6BE6}" type="slidenum">
              <a:rPr lang="en-US" altLang="en-US" sz="1200"/>
              <a:pPr eaLnBrk="1" hangingPunct="1"/>
              <a:t>66</a:t>
            </a:fld>
            <a:endParaRPr lang="en-US" altLang="en-US" sz="1200" dirty="0"/>
          </a:p>
        </p:txBody>
      </p:sp>
    </p:spTree>
    <p:extLst>
      <p:ext uri="{BB962C8B-B14F-4D97-AF65-F5344CB8AC3E}">
        <p14:creationId xmlns:p14="http://schemas.microsoft.com/office/powerpoint/2010/main" val="9493446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a:ln/>
        </p:spPr>
      </p:sp>
      <p:sp>
        <p:nvSpPr>
          <p:cNvPr id="208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C. Patients who have had a bypass procedure may or may not have a long scar on the chest.</a:t>
            </a:r>
            <a:endParaRPr lang="en-IN" altLang="en-US" dirty="0">
              <a:latin typeface="Times New Roman" charset="0"/>
              <a:ea typeface="MS PGothic" charset="-128"/>
            </a:endParaRPr>
          </a:p>
          <a:p>
            <a:r>
              <a:rPr lang="en-US" altLang="en-US" dirty="0">
                <a:latin typeface="Times New Roman" charset="0"/>
                <a:ea typeface="MS PGothic" charset="-128"/>
              </a:rPr>
              <a:t>D. Treat chest pain in a patient who has had any of these procedures in the same way you would treat chest pain in patients who have not had heart surgery.</a:t>
            </a:r>
            <a:endParaRPr lang="en-IN" altLang="en-US" dirty="0">
              <a:latin typeface="Times New Roman" charset="0"/>
              <a:ea typeface="MS PGothic" charset="-128"/>
            </a:endParaRPr>
          </a:p>
          <a:p>
            <a:r>
              <a:rPr lang="en-US" sz="1200" b="0" kern="1200" dirty="0">
                <a:solidFill>
                  <a:schemeClr val="tx1"/>
                </a:solidFill>
                <a:effectLst/>
                <a:latin typeface="Times New Roman" pitchFamily="18" charset="0"/>
                <a:ea typeface="MS PGothic" pitchFamily="34" charset="-128"/>
                <a:cs typeface="MS PGothic" charset="0"/>
              </a:rPr>
              <a:t>E. Some people have cardiac pacemakers to maintain a regular cardiac rhythm and rate.</a:t>
            </a:r>
          </a:p>
          <a:p>
            <a:pPr marL="228600" indent="-228600">
              <a:buAutoNum type="alphaUcPeriod" startAt="5"/>
            </a:pPr>
            <a:endParaRPr lang="en-IN" altLang="en-US" dirty="0">
              <a:latin typeface="Times New Roman" charset="0"/>
              <a:ea typeface="MS PGothic" charset="-128"/>
            </a:endParaRPr>
          </a:p>
        </p:txBody>
      </p:sp>
      <p:sp>
        <p:nvSpPr>
          <p:cNvPr id="208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2C9A81A-D5EF-254A-B6B7-A0E39327C5A5}" type="slidenum">
              <a:rPr lang="en-US" altLang="en-US" sz="1200"/>
              <a:pPr eaLnBrk="1" hangingPunct="1"/>
              <a:t>67</a:t>
            </a:fld>
            <a:endParaRPr lang="en-US" altLang="en-US" sz="1200" dirty="0"/>
          </a:p>
        </p:txBody>
      </p:sp>
    </p:spTree>
    <p:extLst>
      <p:ext uri="{BB962C8B-B14F-4D97-AF65-F5344CB8AC3E}">
        <p14:creationId xmlns:p14="http://schemas.microsoft.com/office/powerpoint/2010/main" val="19800736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a:ln/>
        </p:spPr>
      </p:sp>
      <p:sp>
        <p:nvSpPr>
          <p:cNvPr id="209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1. They are inserted when the electrical system of the heart is so damaged that it cannot function properly.</a:t>
            </a:r>
            <a:endParaRPr lang="en-IN" altLang="en-US" dirty="0">
              <a:latin typeface="Times New Roman" charset="0"/>
              <a:ea typeface="MS PGothic" charset="-128"/>
            </a:endParaRPr>
          </a:p>
          <a:p>
            <a:r>
              <a:rPr lang="en-US" altLang="en-US" dirty="0">
                <a:latin typeface="Times New Roman" charset="0"/>
                <a:ea typeface="MS PGothic" charset="-128"/>
              </a:rPr>
              <a:t>2. These battery-powered devices deliver an electrical impulse through wires that are in direct contact with the myocardium.</a:t>
            </a:r>
            <a:endParaRPr lang="en-IN" altLang="en-US" dirty="0">
              <a:latin typeface="Times New Roman" charset="0"/>
              <a:ea typeface="MS PGothic" charset="-128"/>
            </a:endParaRPr>
          </a:p>
          <a:p>
            <a:r>
              <a:rPr lang="en-US" altLang="en-US" dirty="0">
                <a:latin typeface="Times New Roman" charset="0"/>
                <a:ea typeface="MS PGothic" charset="-128"/>
              </a:rPr>
              <a:t>3. The generating unit typically resembles a silver dollar and is usually placed under a heavy muscle or fold of skin in the left upper portion of the chest.</a:t>
            </a:r>
            <a:endParaRPr lang="en-IN" altLang="en-US" dirty="0">
              <a:latin typeface="Times New Roman" charset="0"/>
              <a:ea typeface="MS PGothic" charset="-128"/>
            </a:endParaRPr>
          </a:p>
        </p:txBody>
      </p:sp>
      <p:sp>
        <p:nvSpPr>
          <p:cNvPr id="209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5B3430F-3F25-DE49-A04D-449F092CDAD9}" type="slidenum">
              <a:rPr lang="en-US" altLang="en-US" sz="1200"/>
              <a:pPr eaLnBrk="1" hangingPunct="1"/>
              <a:t>68</a:t>
            </a:fld>
            <a:endParaRPr lang="en-US" altLang="en-US" sz="1200" dirty="0"/>
          </a:p>
        </p:txBody>
      </p:sp>
    </p:spTree>
    <p:extLst>
      <p:ext uri="{BB962C8B-B14F-4D97-AF65-F5344CB8AC3E}">
        <p14:creationId xmlns:p14="http://schemas.microsoft.com/office/powerpoint/2010/main" val="169070381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a:ln/>
        </p:spPr>
      </p:sp>
      <p:sp>
        <p:nvSpPr>
          <p:cNvPr id="210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EMTs normally do not need to be concerned about problems with pacemakers.</a:t>
            </a:r>
            <a:endParaRPr lang="en-IN" altLang="en-US" dirty="0">
              <a:latin typeface="Times New Roman" charset="0"/>
              <a:ea typeface="MS PGothic" charset="-128"/>
            </a:endParaRPr>
          </a:p>
          <a:p>
            <a:r>
              <a:rPr lang="en-US" altLang="en-US" dirty="0">
                <a:latin typeface="Times New Roman" charset="0"/>
                <a:ea typeface="MS PGothic" charset="-128"/>
              </a:rPr>
              <a:t>5. When they do not function properly, pacemakers can cause a patient to experience syncope, dizziness, or weakness due to an excessively slow heart rate.</a:t>
            </a:r>
            <a:endParaRPr lang="en-IN" altLang="en-US" dirty="0">
              <a:latin typeface="Times New Roman" charset="0"/>
              <a:ea typeface="MS PGothic" charset="-128"/>
            </a:endParaRPr>
          </a:p>
          <a:p>
            <a:r>
              <a:rPr lang="en-US" altLang="en-US" dirty="0">
                <a:latin typeface="Times New Roman" charset="0"/>
                <a:ea typeface="MS PGothic" charset="-128"/>
              </a:rPr>
              <a:t>6. The pulse will ordinarily be less than 60 beats/min.</a:t>
            </a:r>
            <a:endParaRPr lang="en-IN" altLang="en-US" dirty="0">
              <a:latin typeface="Times New Roman" charset="0"/>
              <a:ea typeface="MS PGothic" charset="-128"/>
            </a:endParaRPr>
          </a:p>
          <a:p>
            <a:r>
              <a:rPr lang="en-US" altLang="en-US" dirty="0">
                <a:latin typeface="Times New Roman" charset="0"/>
                <a:ea typeface="MS PGothic" charset="-128"/>
              </a:rPr>
              <a:t>7. A patient with a malfunctioning pacemaker should be promptly transported to the emergency department.</a:t>
            </a:r>
            <a:endParaRPr lang="en-IN" altLang="en-US" dirty="0">
              <a:latin typeface="Times New Roman" charset="0"/>
              <a:ea typeface="MS PGothic" charset="-128"/>
            </a:endParaRPr>
          </a:p>
          <a:p>
            <a:r>
              <a:rPr lang="en-US" altLang="en-US" dirty="0">
                <a:latin typeface="Times New Roman" charset="0"/>
                <a:ea typeface="MS PGothic" charset="-128"/>
              </a:rPr>
              <a:t>8. When an AED is used, the patches should not be placed directly over the pacemaker.</a:t>
            </a:r>
            <a:endParaRPr lang="en-IN" altLang="en-US" dirty="0">
              <a:latin typeface="Times New Roman" charset="0"/>
              <a:ea typeface="MS PGothic" charset="-128"/>
            </a:endParaRPr>
          </a:p>
        </p:txBody>
      </p:sp>
      <p:sp>
        <p:nvSpPr>
          <p:cNvPr id="210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A031CB5-A82D-1C4A-9DF2-0995CFB99006}" type="slidenum">
              <a:rPr lang="en-US" altLang="en-US" sz="1200"/>
              <a:pPr eaLnBrk="1" hangingPunct="1"/>
              <a:t>69</a:t>
            </a:fld>
            <a:endParaRPr lang="en-US" altLang="en-US" sz="1200" dirty="0"/>
          </a:p>
        </p:txBody>
      </p:sp>
    </p:spTree>
    <p:extLst>
      <p:ext uri="{BB962C8B-B14F-4D97-AF65-F5344CB8AC3E}">
        <p14:creationId xmlns:p14="http://schemas.microsoft.com/office/powerpoint/2010/main" val="15538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I. Introduction</a:t>
            </a:r>
            <a:endParaRPr lang="en-IN" altLang="en-US" dirty="0">
              <a:latin typeface="Times New Roman" charset="0"/>
              <a:ea typeface="MS PGothic" charset="-128"/>
            </a:endParaRPr>
          </a:p>
          <a:p>
            <a:r>
              <a:rPr lang="en-US" altLang="en-US" dirty="0">
                <a:latin typeface="Times New Roman" charset="0"/>
                <a:ea typeface="MS PGothic" charset="-128"/>
              </a:rPr>
              <a:t>A. Cardiovascular disease accounts for about 1 of every 3 deaths.</a:t>
            </a:r>
            <a:endParaRPr lang="en-IN" altLang="en-US" dirty="0">
              <a:latin typeface="Times New Roman" charset="0"/>
              <a:ea typeface="MS PGothic" charset="-128"/>
            </a:endParaRPr>
          </a:p>
        </p:txBody>
      </p:sp>
      <p:sp>
        <p:nvSpPr>
          <p:cNvPr id="146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B3EF63D-8096-EA48-AF67-F42D32D01683}" type="slidenum">
              <a:rPr lang="en-US" altLang="en-US" sz="1200"/>
              <a:pPr eaLnBrk="1" hangingPunct="1"/>
              <a:t>7</a:t>
            </a:fld>
            <a:endParaRPr lang="en-US" altLang="en-US" sz="1200" dirty="0"/>
          </a:p>
        </p:txBody>
      </p:sp>
    </p:spTree>
    <p:extLst>
      <p:ext uri="{BB962C8B-B14F-4D97-AF65-F5344CB8AC3E}">
        <p14:creationId xmlns:p14="http://schemas.microsoft.com/office/powerpoint/2010/main" val="18297952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a:ln/>
        </p:spPr>
      </p:sp>
      <p:sp>
        <p:nvSpPr>
          <p:cNvPr id="211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a:t>
            </a:r>
          </a:p>
          <a:p>
            <a:endParaRPr lang="en-US" altLang="en-US" dirty="0">
              <a:latin typeface="Times New Roman" charset="0"/>
              <a:ea typeface="MS PGothic" charset="-128"/>
            </a:endParaRPr>
          </a:p>
          <a:p>
            <a:r>
              <a:rPr lang="en-US" altLang="en-US" dirty="0">
                <a:latin typeface="Times New Roman" charset="0"/>
                <a:ea typeface="MS PGothic" charset="-128"/>
              </a:rPr>
              <a:t>F. Automatic implantable cardiac defibrillators are sometimes used by patients who have survived cardiac arrest due to ventricular fibrillation.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These devices continuously monitor the heart rhythm and deliver shocks as needed.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Treat these patients like all other patients having an AMI, including performing CPR and using an AED if the patient goes into cardiac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The electricity from an automatic implantable cardiac defibrillator is so low that it will have no effect on rescuers.</a:t>
            </a:r>
            <a:endParaRPr lang="en-IN" altLang="en-US" dirty="0">
              <a:latin typeface="Times New Roman" charset="0"/>
              <a:ea typeface="MS PGothic" charset="-128"/>
            </a:endParaRPr>
          </a:p>
        </p:txBody>
      </p:sp>
      <p:sp>
        <p:nvSpPr>
          <p:cNvPr id="211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E898EF0-99B4-C04E-BACF-1F6BB6F2310F}" type="slidenum">
              <a:rPr lang="en-US" altLang="en-US" sz="1200"/>
              <a:pPr eaLnBrk="1" hangingPunct="1"/>
              <a:t>70</a:t>
            </a:fld>
            <a:endParaRPr lang="en-US" altLang="en-US" sz="1200" dirty="0"/>
          </a:p>
        </p:txBody>
      </p:sp>
    </p:spTree>
    <p:extLst>
      <p:ext uri="{BB962C8B-B14F-4D97-AF65-F5344CB8AC3E}">
        <p14:creationId xmlns:p14="http://schemas.microsoft.com/office/powerpoint/2010/main" val="21211800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a:ln/>
        </p:spPr>
      </p:sp>
      <p:sp>
        <p:nvSpPr>
          <p:cNvPr id="212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G. External defibrillator vest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 vest with built-in monitoring electrodes and defibrillation pads, which is worn by the patient under his or her clothing.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The vest is attached to a monitor worn on a belt or hung from a shoulder strap.</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This device uses high-energy shocks similar to an AED, so you should avoid contact with the patient if the device warns that it is about to deliver a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The vest should remain in place while CPR is being performed unless it interferes with compressions.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If it is necessary to remove the vest, simply remove the battery from the monitor and then remove the vest. </a:t>
            </a:r>
            <a:endParaRPr lang="en-IN" altLang="en-US" dirty="0">
              <a:latin typeface="Times New Roman" charset="0"/>
              <a:ea typeface="MS PGothic" charset="-128"/>
            </a:endParaRPr>
          </a:p>
        </p:txBody>
      </p:sp>
      <p:sp>
        <p:nvSpPr>
          <p:cNvPr id="212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D50FC84-FCA2-1E4A-AF71-3CB74222CB64}" type="slidenum">
              <a:rPr lang="en-US" altLang="en-US" sz="1200"/>
              <a:pPr eaLnBrk="1" hangingPunct="1"/>
              <a:t>71</a:t>
            </a:fld>
            <a:endParaRPr lang="en-US" altLang="en-US" sz="1200" dirty="0"/>
          </a:p>
        </p:txBody>
      </p:sp>
    </p:spTree>
    <p:extLst>
      <p:ext uri="{BB962C8B-B14F-4D97-AF65-F5344CB8AC3E}">
        <p14:creationId xmlns:p14="http://schemas.microsoft.com/office/powerpoint/2010/main" val="2444728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a:ln/>
        </p:spPr>
      </p:sp>
      <p:sp>
        <p:nvSpPr>
          <p:cNvPr id="2140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H. Left ventricular assist devices (LVADs)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Used to enhance the pumping of the left ventricle in patients with severe heart failure or in patients who need a temporary boost due to an MI.</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S PGothic" charset="0"/>
              </a:rPr>
              <a:t> 	</a:t>
            </a:r>
            <a:r>
              <a:rPr lang="en-US" sz="1200" kern="1200" dirty="0">
                <a:solidFill>
                  <a:schemeClr val="tx1"/>
                </a:solidFill>
                <a:effectLst/>
                <a:latin typeface="Times New Roman" pitchFamily="18" charset="0"/>
                <a:ea typeface="MS PGothic" pitchFamily="34" charset="-128"/>
                <a:cs typeface="MS PGothic" charset="0"/>
              </a:rPr>
              <a:t>2. The most common ones have an internal pump unit and an external battery pack.</a:t>
            </a:r>
          </a:p>
          <a:p>
            <a:r>
              <a:rPr lang="en-US" sz="1200" kern="1200" dirty="0">
                <a:solidFill>
                  <a:schemeClr val="tx1"/>
                </a:solidFill>
                <a:effectLst/>
                <a:latin typeface="Times New Roman" pitchFamily="18" charset="0"/>
                <a:ea typeface="MS PGothic" pitchFamily="34" charset="-128"/>
                <a:cs typeface="MS PGothic" charset="0"/>
              </a:rPr>
              <a:t> 	3. The pumps are almost all continuous, so most patients will not have any palpable pulse.</a:t>
            </a:r>
          </a:p>
          <a:p>
            <a:r>
              <a:rPr lang="en-US" altLang="en-US" dirty="0">
                <a:latin typeface="Times New Roman" charset="0"/>
                <a:ea typeface="MS PGothic" charset="-128"/>
              </a:rPr>
              <a:t> 	4. Unless the device malfunctions, you should not have to deal with it.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Contact medical control if there is any doubt in what to do.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6. Transport all LVAD supplies and battery packs with the patient. </a:t>
            </a:r>
            <a:endParaRPr lang="en-IN" altLang="en-US" dirty="0">
              <a:latin typeface="Times New Roman" charset="0"/>
              <a:ea typeface="MS PGothic" charset="-128"/>
            </a:endParaRPr>
          </a:p>
        </p:txBody>
      </p:sp>
      <p:sp>
        <p:nvSpPr>
          <p:cNvPr id="2140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C2B7742-156F-AB4F-B244-C2510A71BE29}" type="slidenum">
              <a:rPr lang="en-US" altLang="en-US" sz="1200"/>
              <a:pPr eaLnBrk="1" hangingPunct="1"/>
              <a:t>72</a:t>
            </a:fld>
            <a:endParaRPr lang="en-US" altLang="en-US" sz="1200" dirty="0"/>
          </a:p>
        </p:txBody>
      </p:sp>
    </p:spTree>
    <p:extLst>
      <p:ext uri="{BB962C8B-B14F-4D97-AF65-F5344CB8AC3E}">
        <p14:creationId xmlns:p14="http://schemas.microsoft.com/office/powerpoint/2010/main" val="71850264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a:ln/>
        </p:spPr>
      </p:sp>
      <p:sp>
        <p:nvSpPr>
          <p:cNvPr id="215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Cardiac Arrest</a:t>
            </a:r>
            <a:endParaRPr lang="en-IN" altLang="en-US" dirty="0">
              <a:latin typeface="Times New Roman" charset="0"/>
              <a:ea typeface="MS PGothic" charset="-128"/>
            </a:endParaRPr>
          </a:p>
          <a:p>
            <a:r>
              <a:rPr lang="en-US" altLang="en-US" dirty="0">
                <a:latin typeface="Times New Roman" charset="0"/>
                <a:ea typeface="MS PGothic" charset="-128"/>
              </a:rPr>
              <a:t>A. Cardiac arrest is the complete cessation of cardiac activity—electrical, mechanical, or both.</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is indicated in the field by the absence of a carotid pulse.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Cardiac arrest was almost always terminal until the advent of CPR and external defibrillation in the 1960s.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3. With good initial CPR, early defibrillation, and access to advanced care, it is possible for some patients to survive a cardiac arrest without neurological damage.</a:t>
            </a:r>
          </a:p>
          <a:p>
            <a:endParaRPr lang="en-IN" altLang="en-US" dirty="0">
              <a:latin typeface="Times New Roman" charset="0"/>
              <a:ea typeface="MS PGothic" charset="-128"/>
            </a:endParaRPr>
          </a:p>
        </p:txBody>
      </p:sp>
      <p:sp>
        <p:nvSpPr>
          <p:cNvPr id="215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F6926E2-E920-074F-9A2C-41EFFC9B8BC3}" type="slidenum">
              <a:rPr lang="en-US" altLang="en-US" sz="1200"/>
              <a:pPr eaLnBrk="1" hangingPunct="1"/>
              <a:t>73</a:t>
            </a:fld>
            <a:endParaRPr lang="en-US" altLang="en-US" sz="1200" dirty="0"/>
          </a:p>
        </p:txBody>
      </p:sp>
    </p:spTree>
    <p:extLst>
      <p:ext uri="{BB962C8B-B14F-4D97-AF65-F5344CB8AC3E}">
        <p14:creationId xmlns:p14="http://schemas.microsoft.com/office/powerpoint/2010/main" val="57337382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a:ln/>
        </p:spPr>
      </p:sp>
      <p:sp>
        <p:nvSpPr>
          <p:cNvPr id="216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Automated external defibrillation involves the use of a small computer (an automated external defibrillator [AED]) that analyzes electrical signals from the heart.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It identifies ventricular fibrillation and is extremely accurate.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It administers a shock to the heart when needed.</a:t>
            </a:r>
            <a:endParaRPr lang="en-IN" altLang="en-US" dirty="0">
              <a:latin typeface="Times New Roman" charset="0"/>
              <a:ea typeface="MS PGothic" charset="-128"/>
            </a:endParaRPr>
          </a:p>
        </p:txBody>
      </p:sp>
      <p:sp>
        <p:nvSpPr>
          <p:cNvPr id="216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C3C0582-4293-C647-8DB3-C58F268752CC}" type="slidenum">
              <a:rPr lang="en-US" altLang="en-US" sz="1200"/>
              <a:pPr eaLnBrk="1" hangingPunct="1"/>
              <a:t>74</a:t>
            </a:fld>
            <a:endParaRPr lang="en-US" altLang="en-US" sz="1200" dirty="0"/>
          </a:p>
        </p:txBody>
      </p:sp>
    </p:spTree>
    <p:extLst>
      <p:ext uri="{BB962C8B-B14F-4D97-AF65-F5344CB8AC3E}">
        <p14:creationId xmlns:p14="http://schemas.microsoft.com/office/powerpoint/2010/main" val="9346686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Slide Image Placeholder 1"/>
          <p:cNvSpPr>
            <a:spLocks noGrp="1" noRot="1" noChangeAspect="1" noTextEdit="1"/>
          </p:cNvSpPr>
          <p:nvPr>
            <p:ph type="sldImg"/>
          </p:nvPr>
        </p:nvSpPr>
        <p:spPr>
          <a:ln/>
        </p:spPr>
      </p:sp>
      <p:sp>
        <p:nvSpPr>
          <p:cNvPr id="217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AEDs come in different models.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All models require some operator interaction (ie, applying the pads, turning on the machine).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The operator must push a button to deliver an electrical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Many use a computer voice synthesizer to advise the EMT which steps to take.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Most of the AEDs are semiautomated and extremely accurate.</a:t>
            </a:r>
            <a:endParaRPr lang="en-IN" altLang="en-US" dirty="0">
              <a:latin typeface="Times New Roman" charset="0"/>
              <a:ea typeface="MS PGothic" charset="-128"/>
            </a:endParaRPr>
          </a:p>
        </p:txBody>
      </p:sp>
      <p:sp>
        <p:nvSpPr>
          <p:cNvPr id="217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9530FFF-28A3-3140-B379-A1E5260901F8}" type="slidenum">
              <a:rPr lang="en-US" altLang="en-US" sz="1200"/>
              <a:pPr eaLnBrk="1" hangingPunct="1"/>
              <a:t>75</a:t>
            </a:fld>
            <a:endParaRPr lang="en-US" altLang="en-US" sz="1200" dirty="0"/>
          </a:p>
        </p:txBody>
      </p:sp>
    </p:spTree>
    <p:extLst>
      <p:ext uri="{BB962C8B-B14F-4D97-AF65-F5344CB8AC3E}">
        <p14:creationId xmlns:p14="http://schemas.microsoft.com/office/powerpoint/2010/main" val="13313955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Slide Image Placeholder 1"/>
          <p:cNvSpPr>
            <a:spLocks noGrp="1" noRot="1" noChangeAspect="1" noTextEdit="1"/>
          </p:cNvSpPr>
          <p:nvPr>
            <p:ph type="sldImg"/>
          </p:nvPr>
        </p:nvSpPr>
        <p:spPr>
          <a:ln/>
        </p:spPr>
      </p:sp>
      <p:sp>
        <p:nvSpPr>
          <p:cNvPr id="218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4. Advantages of AED use include the following: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Quick delivery of an electrical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Easy to operate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No need for ALS providers to be on the scene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Remote, adhesive defibrillator pads are safe to use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Larger pad area than manual paddles, which means that the transmission of electricity is more efficient</a:t>
            </a:r>
            <a:endParaRPr lang="en-IN" altLang="en-US" dirty="0">
              <a:latin typeface="Times New Roman" charset="0"/>
              <a:ea typeface="MS PGothic" charset="-128"/>
            </a:endParaRPr>
          </a:p>
        </p:txBody>
      </p:sp>
      <p:sp>
        <p:nvSpPr>
          <p:cNvPr id="218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2E761A-3C1B-874B-80D9-0B324CA51E08}" type="slidenum">
              <a:rPr lang="en-US" altLang="en-US" sz="1200"/>
              <a:pPr eaLnBrk="1" hangingPunct="1"/>
              <a:t>76</a:t>
            </a:fld>
            <a:endParaRPr lang="en-US" altLang="en-US" sz="1200" dirty="0"/>
          </a:p>
        </p:txBody>
      </p:sp>
    </p:spTree>
    <p:extLst>
      <p:ext uri="{BB962C8B-B14F-4D97-AF65-F5344CB8AC3E}">
        <p14:creationId xmlns:p14="http://schemas.microsoft.com/office/powerpoint/2010/main" val="21459739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Slide Image Placeholder 1"/>
          <p:cNvSpPr>
            <a:spLocks noGrp="1" noRot="1" noChangeAspect="1" noTextEdit="1"/>
          </p:cNvSpPr>
          <p:nvPr>
            <p:ph type="sldImg"/>
          </p:nvPr>
        </p:nvSpPr>
        <p:spPr>
          <a:ln/>
        </p:spPr>
      </p:sp>
      <p:sp>
        <p:nvSpPr>
          <p:cNvPr id="219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Other considerations when using AEDs include the following:</a:t>
            </a:r>
            <a:endParaRPr lang="en-IN" altLang="en-US" dirty="0">
              <a:latin typeface="Times New Roman" charset="0"/>
              <a:ea typeface="MS PGothic" charset="-128"/>
            </a:endParaRPr>
          </a:p>
          <a:p>
            <a:r>
              <a:rPr lang="en-US" altLang="en-US" dirty="0">
                <a:latin typeface="Times New Roman" charset="0"/>
                <a:ea typeface="MS PGothic" charset="-128"/>
              </a:rPr>
              <a:t>	a. Not all patients in cardiac arrest require electrical shock.</a:t>
            </a:r>
            <a:endParaRPr lang="en-IN" altLang="en-US" dirty="0">
              <a:latin typeface="Times New Roman" charset="0"/>
              <a:ea typeface="MS PGothic" charset="-128"/>
            </a:endParaRPr>
          </a:p>
          <a:p>
            <a:r>
              <a:rPr lang="en-US" altLang="en-US" dirty="0">
                <a:latin typeface="Times New Roman" charset="0"/>
                <a:ea typeface="MS PGothic" charset="-128"/>
              </a:rPr>
              <a:t>	b. All patients in cardiac arrest should be analyzed with an AED; some do not have shockable rhythms.</a:t>
            </a:r>
            <a:endParaRPr lang="en-IN" altLang="en-US" dirty="0">
              <a:latin typeface="Times New Roman" charset="0"/>
              <a:ea typeface="MS PGothic" charset="-128"/>
            </a:endParaRPr>
          </a:p>
          <a:p>
            <a:r>
              <a:rPr lang="en-US" altLang="en-US" dirty="0">
                <a:latin typeface="Times New Roman" charset="0"/>
                <a:ea typeface="MS PGothic" charset="-128"/>
              </a:rPr>
              <a:t>	c. Asystole (flatline) indicates that no electrical activity remains.</a:t>
            </a:r>
            <a:endParaRPr lang="en-IN" altLang="en-US" dirty="0">
              <a:latin typeface="Times New Roman" charset="0"/>
              <a:ea typeface="MS PGothic" charset="-128"/>
            </a:endParaRPr>
          </a:p>
          <a:p>
            <a:r>
              <a:rPr lang="en-US" altLang="en-US" dirty="0">
                <a:latin typeface="Times New Roman" charset="0"/>
                <a:ea typeface="MS PGothic" charset="-128"/>
              </a:rPr>
              <a:t>	d. Pulseless electrical activity usually refers to a state of cardiac arrest that exists despite an organized electrical complex.</a:t>
            </a:r>
            <a:endParaRPr lang="en-IN" altLang="en-US" dirty="0">
              <a:latin typeface="Times New Roman" charset="0"/>
              <a:ea typeface="MS PGothic" charset="-128"/>
            </a:endParaRPr>
          </a:p>
        </p:txBody>
      </p:sp>
      <p:sp>
        <p:nvSpPr>
          <p:cNvPr id="219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51FE4D2B-991C-5D41-96E3-D794E48C3238}" type="slidenum">
              <a:rPr lang="en-US" altLang="en-US" sz="1200"/>
              <a:pPr eaLnBrk="1" hangingPunct="1"/>
              <a:t>77</a:t>
            </a:fld>
            <a:endParaRPr lang="en-US" altLang="en-US" sz="1200" dirty="0"/>
          </a:p>
        </p:txBody>
      </p:sp>
    </p:spTree>
    <p:extLst>
      <p:ext uri="{BB962C8B-B14F-4D97-AF65-F5344CB8AC3E}">
        <p14:creationId xmlns:p14="http://schemas.microsoft.com/office/powerpoint/2010/main" val="39610779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201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6. Early defibrillation is an essential intervention for patients experiencing cardiac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Few patients who experience sudden cardiac arrest outside of a hospital survive unless a rapid sequence of events takes place.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Links in the chain of survival include: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Recognition of early warning signs and immediate activation of EMS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  Immediate CPR with emphasis on high-quality chest compressions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Rapid defibrillation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iv. Basic and advanced EMS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v.  ALS and </a:t>
            </a:r>
            <a:r>
              <a:rPr lang="en-US" altLang="en-US" dirty="0" err="1">
                <a:latin typeface="Times New Roman" charset="0"/>
                <a:ea typeface="MS PGothic" charset="-128"/>
              </a:rPr>
              <a:t>postarrest</a:t>
            </a:r>
            <a:r>
              <a:rPr lang="en-US" altLang="en-US" dirty="0">
                <a:latin typeface="Times New Roman" charset="0"/>
                <a:ea typeface="MS PGothic" charset="-128"/>
              </a:rPr>
              <a:t> care</a:t>
            </a:r>
          </a:p>
          <a:p>
            <a:r>
              <a:rPr lang="en-US" altLang="en-US" dirty="0">
                <a:latin typeface="Times New Roman" charset="0"/>
                <a:ea typeface="MS PGothic" charset="-128"/>
              </a:rPr>
              <a:t>		vi. Recovery</a:t>
            </a:r>
            <a:endParaRPr lang="en-IN" altLang="en-US" dirty="0">
              <a:latin typeface="Times New Roman" charset="0"/>
              <a:ea typeface="MS PGothic" charset="-128"/>
            </a:endParaRPr>
          </a:p>
        </p:txBody>
      </p:sp>
      <p:sp>
        <p:nvSpPr>
          <p:cNvPr id="2201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48E3550-71DF-B84B-94AD-CFAD1910A98D}" type="slidenum">
              <a:rPr lang="en-US" altLang="en-US" sz="1200"/>
              <a:pPr eaLnBrk="1" hangingPunct="1"/>
              <a:t>78</a:t>
            </a:fld>
            <a:endParaRPr lang="en-US" altLang="en-US" sz="1200" dirty="0"/>
          </a:p>
        </p:txBody>
      </p:sp>
    </p:spTree>
    <p:extLst>
      <p:ext uri="{BB962C8B-B14F-4D97-AF65-F5344CB8AC3E}">
        <p14:creationId xmlns:p14="http://schemas.microsoft.com/office/powerpoint/2010/main" val="1843880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illustrates the six links in the chain of survival. </a:t>
            </a:r>
          </a:p>
        </p:txBody>
      </p:sp>
      <p:sp>
        <p:nvSpPr>
          <p:cNvPr id="221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921DB266-E283-ED41-ABC4-3AC8184F18D9}" type="slidenum">
              <a:rPr lang="en-US" altLang="en-US" sz="1200"/>
              <a:pPr eaLnBrk="1" hangingPunct="1"/>
              <a:t>79</a:t>
            </a:fld>
            <a:endParaRPr lang="en-US" altLang="en-US" sz="1200" dirty="0"/>
          </a:p>
        </p:txBody>
      </p:sp>
    </p:spTree>
    <p:extLst>
      <p:ext uri="{BB962C8B-B14F-4D97-AF65-F5344CB8AC3E}">
        <p14:creationId xmlns:p14="http://schemas.microsoft.com/office/powerpoint/2010/main" val="191188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B. EMS can help reduce deaths by providing the following services: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Encouragement of people to follow a healthy lifestyle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Early access to medical care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More CPR training of laypeople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Increased use of evolving technology in dispatch and cardiac arrest response</a:t>
            </a:r>
          </a:p>
          <a:p>
            <a:r>
              <a:rPr lang="en-US" altLang="en-US" dirty="0">
                <a:latin typeface="Times New Roman" charset="0"/>
                <a:ea typeface="MS PGothic" charset="-128"/>
              </a:rPr>
              <a:t> </a:t>
            </a:r>
            <a:endParaRPr lang="en-IN" altLang="en-US" dirty="0">
              <a:latin typeface="Times New Roman" charset="0"/>
              <a:ea typeface="MS PGothic" charset="-128"/>
            </a:endParaRPr>
          </a:p>
        </p:txBody>
      </p:sp>
      <p:sp>
        <p:nvSpPr>
          <p:cNvPr id="147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F1CF9583-037A-E84F-90AD-BB57A60EB4C6}" type="slidenum">
              <a:rPr lang="en-US" altLang="en-US" sz="1200"/>
              <a:pPr eaLnBrk="1" hangingPunct="1"/>
              <a:t>8</a:t>
            </a:fld>
            <a:endParaRPr lang="en-US" altLang="en-US" sz="1200" dirty="0"/>
          </a:p>
        </p:txBody>
      </p:sp>
    </p:spTree>
    <p:extLst>
      <p:ext uri="{BB962C8B-B14F-4D97-AF65-F5344CB8AC3E}">
        <p14:creationId xmlns:p14="http://schemas.microsoft.com/office/powerpoint/2010/main" val="140282406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Slide Image Placeholder 1"/>
          <p:cNvSpPr>
            <a:spLocks noGrp="1" noRot="1" noChangeAspect="1" noTextEdit="1"/>
          </p:cNvSpPr>
          <p:nvPr>
            <p:ph type="sldImg"/>
          </p:nvPr>
        </p:nvSpPr>
        <p:spPr>
          <a:ln/>
        </p:spPr>
      </p:sp>
      <p:sp>
        <p:nvSpPr>
          <p:cNvPr id="222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err="1">
                <a:latin typeface="Times New Roman" charset="0"/>
                <a:ea typeface="MS PGothic" charset="-128"/>
              </a:rPr>
              <a:t>c.</a:t>
            </a:r>
            <a:r>
              <a:rPr lang="en-US" altLang="en-US" dirty="0">
                <a:latin typeface="Times New Roman" charset="0"/>
                <a:ea typeface="MS PGothic" charset="-128"/>
              </a:rPr>
              <a:t> CPR helps patients in cardiac arrest by prolonging the period during which defibrillation can be effective.</a:t>
            </a:r>
            <a:endParaRPr lang="en-IN" altLang="en-US" dirty="0">
              <a:latin typeface="Times New Roman" charset="0"/>
              <a:ea typeface="MS PGothic" charset="-128"/>
            </a:endParaRPr>
          </a:p>
          <a:p>
            <a:r>
              <a:rPr lang="en-US" altLang="en-US" dirty="0" err="1">
                <a:latin typeface="Times New Roman" charset="0"/>
                <a:ea typeface="MS PGothic" charset="-128"/>
              </a:rPr>
              <a:t>d.</a:t>
            </a:r>
            <a:r>
              <a:rPr lang="en-US" altLang="en-US" dirty="0">
                <a:latin typeface="Times New Roman" charset="0"/>
                <a:ea typeface="MS PGothic" charset="-128"/>
              </a:rPr>
              <a:t> Rapid defibrillation has successfully resuscitated many patients in cardiac arrest due to ventricular fibrillation.</a:t>
            </a:r>
            <a:endParaRPr lang="en-IN" altLang="en-US" dirty="0">
              <a:latin typeface="Times New Roman" charset="0"/>
              <a:ea typeface="MS PGothic" charset="-128"/>
            </a:endParaRPr>
          </a:p>
          <a:p>
            <a:r>
              <a:rPr lang="en-US" altLang="en-US" dirty="0">
                <a:latin typeface="Times New Roman" charset="0"/>
                <a:ea typeface="MS PGothic" charset="-128"/>
              </a:rPr>
              <a:t>e. Defibrillation works best if it takes place within 2 minutes of the onset of the cardiac arrest.</a:t>
            </a:r>
            <a:endParaRPr lang="en-IN" altLang="en-US" dirty="0">
              <a:latin typeface="Times New Roman" charset="0"/>
              <a:ea typeface="MS PGothic" charset="-128"/>
            </a:endParaRPr>
          </a:p>
          <a:p>
            <a:r>
              <a:rPr lang="en-US" altLang="en-US" dirty="0">
                <a:latin typeface="Times New Roman" charset="0"/>
                <a:ea typeface="MS PGothic" charset="-128"/>
              </a:rPr>
              <a:t>f. Nontraditional first responders are being trained to use AED.</a:t>
            </a:r>
            <a:endParaRPr lang="en-IN" altLang="en-US" dirty="0">
              <a:latin typeface="Times New Roman" charset="0"/>
              <a:ea typeface="MS PGothic" charset="-128"/>
            </a:endParaRPr>
          </a:p>
        </p:txBody>
      </p:sp>
      <p:sp>
        <p:nvSpPr>
          <p:cNvPr id="222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4A058B5F-AF50-074B-B9B3-5BF2B27C2406}" type="slidenum">
              <a:rPr lang="en-US" altLang="en-US" sz="1200"/>
              <a:pPr eaLnBrk="1" hangingPunct="1"/>
              <a:t>80</a:t>
            </a:fld>
            <a:endParaRPr lang="en-US" altLang="en-US" sz="1200" dirty="0"/>
          </a:p>
        </p:txBody>
      </p:sp>
    </p:spTree>
    <p:extLst>
      <p:ext uri="{BB962C8B-B14F-4D97-AF65-F5344CB8AC3E}">
        <p14:creationId xmlns:p14="http://schemas.microsoft.com/office/powerpoint/2010/main" val="6642893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Slide Image Placeholder 1"/>
          <p:cNvSpPr>
            <a:spLocks noGrp="1" noRot="1" noChangeAspect="1" noTextEdit="1"/>
          </p:cNvSpPr>
          <p:nvPr>
            <p:ph type="sldImg"/>
          </p:nvPr>
        </p:nvSpPr>
        <p:spPr>
          <a:ln/>
        </p:spPr>
      </p:sp>
      <p:sp>
        <p:nvSpPr>
          <p:cNvPr id="223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7. The fifth step in the chain of survival is ALS and postarrest care.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Continue ventilation at 10 breaths/min to achieve an ETCO</a:t>
            </a:r>
            <a:r>
              <a:rPr lang="en-US" altLang="en-US" baseline="-25000" dirty="0">
                <a:latin typeface="Times New Roman" charset="0"/>
                <a:ea typeface="MS PGothic" charset="-128"/>
              </a:rPr>
              <a:t>2 </a:t>
            </a:r>
            <a:r>
              <a:rPr lang="en-US" altLang="en-US" dirty="0">
                <a:latin typeface="Times New Roman" charset="0"/>
                <a:ea typeface="MS PGothic" charset="-128"/>
              </a:rPr>
              <a:t>of 35 to 40 mm Hg.</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Maintain oxygen saturation between 94% and 99%</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Assure blood pressure is above 90 mm Hg.</a:t>
            </a:r>
            <a:endParaRPr lang="en-IN" altLang="en-US" dirty="0">
              <a:latin typeface="Times New Roman" charset="0"/>
              <a:ea typeface="MS PGothic" charset="-128"/>
            </a:endParaRPr>
          </a:p>
          <a:p>
            <a:r>
              <a:rPr lang="en-IN" sz="1200" kern="1200" dirty="0">
                <a:solidFill>
                  <a:schemeClr val="tx1"/>
                </a:solidFill>
                <a:effectLst/>
                <a:latin typeface="Times New Roman" charset="0"/>
                <a:ea typeface="MS PGothic" charset="-128"/>
                <a:cs typeface="MS PGothic" charset="0"/>
              </a:rPr>
              <a:t> 	</a:t>
            </a:r>
            <a:r>
              <a:rPr lang="en-US" sz="1200" kern="1200" dirty="0" err="1">
                <a:solidFill>
                  <a:schemeClr val="tx1"/>
                </a:solidFill>
                <a:effectLst/>
                <a:latin typeface="Times New Roman" pitchFamily="18" charset="0"/>
                <a:ea typeface="MS PGothic" pitchFamily="34" charset="-128"/>
                <a:cs typeface="MS PGothic" charset="0"/>
              </a:rPr>
              <a:t>d.</a:t>
            </a:r>
            <a:r>
              <a:rPr lang="en-US" sz="1200" kern="1200" dirty="0">
                <a:solidFill>
                  <a:schemeClr val="tx1"/>
                </a:solidFill>
                <a:effectLst/>
                <a:latin typeface="Times New Roman" pitchFamily="18" charset="0"/>
                <a:ea typeface="MS PGothic" pitchFamily="34" charset="-128"/>
                <a:cs typeface="MS PGothic" charset="0"/>
              </a:rPr>
              <a:t> Use of targeted temperature management when the patient arrives at the hospital.</a:t>
            </a:r>
          </a:p>
          <a:p>
            <a:r>
              <a:rPr lang="en-US" sz="1200" kern="1200" dirty="0">
                <a:solidFill>
                  <a:schemeClr val="tx1"/>
                </a:solidFill>
                <a:effectLst/>
                <a:latin typeface="Times New Roman" pitchFamily="18" charset="0"/>
                <a:ea typeface="MS PGothic" pitchFamily="34" charset="-128"/>
                <a:cs typeface="MS PGothic" charset="0"/>
              </a:rPr>
              <a:t>	e. Cardiopulmonary and neurologic support along with other advanced assessment techniques and interventions when indicated.</a:t>
            </a:r>
          </a:p>
          <a:p>
            <a:r>
              <a:rPr lang="en-US" sz="1200" kern="1200" dirty="0">
                <a:solidFill>
                  <a:schemeClr val="tx1"/>
                </a:solidFill>
                <a:effectLst/>
                <a:latin typeface="Times New Roman" pitchFamily="18" charset="0"/>
                <a:ea typeface="MS PGothic" pitchFamily="34" charset="-128"/>
                <a:cs typeface="MS PGothic" charset="0"/>
              </a:rPr>
              <a:t>8. The final step is recovery.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Times New Roman" pitchFamily="18" charset="0"/>
                <a:ea typeface="MS PGothic" pitchFamily="34" charset="-128"/>
                <a:cs typeface="MS PGothic" charset="0"/>
              </a:rPr>
              <a:t>	a. </a:t>
            </a:r>
            <a:r>
              <a:rPr lang="en-US" sz="1200" b="0" i="0" kern="1200" dirty="0">
                <a:solidFill>
                  <a:schemeClr val="tx1"/>
                </a:solidFill>
                <a:latin typeface="Arial" panose="020B0604020202020204" pitchFamily="34" charset="0"/>
                <a:ea typeface="+mn-ea"/>
                <a:cs typeface="+mn-cs"/>
              </a:rPr>
              <a:t>The final step in the chain of survival, recovery can take a year or longer for many of the 10% of victims of out-of-hospital cardiac arrest who are fortunate enough to survive.</a:t>
            </a:r>
          </a:p>
          <a:p>
            <a:endParaRPr lang="en-US" sz="1200" kern="1200" dirty="0">
              <a:solidFill>
                <a:schemeClr val="tx1"/>
              </a:solidFill>
              <a:effectLst/>
              <a:latin typeface="Times New Roman" pitchFamily="18" charset="0"/>
              <a:ea typeface="MS PGothic" pitchFamily="34" charset="-128"/>
              <a:cs typeface="MS PGothic" charset="0"/>
            </a:endParaRPr>
          </a:p>
        </p:txBody>
      </p:sp>
      <p:sp>
        <p:nvSpPr>
          <p:cNvPr id="223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A108F61-D002-B443-8C4A-017ABFDEC08C}" type="slidenum">
              <a:rPr lang="en-US" altLang="en-US" sz="1200"/>
              <a:pPr eaLnBrk="1" hangingPunct="1"/>
              <a:t>81</a:t>
            </a:fld>
            <a:endParaRPr lang="en-US" altLang="en-US" sz="1200" dirty="0"/>
          </a:p>
        </p:txBody>
      </p:sp>
    </p:spTree>
    <p:extLst>
      <p:ext uri="{BB962C8B-B14F-4D97-AF65-F5344CB8AC3E}">
        <p14:creationId xmlns:p14="http://schemas.microsoft.com/office/powerpoint/2010/main" val="20916629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a:ln/>
        </p:spPr>
      </p:sp>
      <p:sp>
        <p:nvSpPr>
          <p:cNvPr id="224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8. When integrating the AED and CPR into patient care, keep the following in mind: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It is important to work the AED and CPR in sequence.</a:t>
            </a: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Apply the AED only to pulseless, unresponsive patients.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Do not touch the patient while the AED is analyzing the heart rhythm and delivering shocks.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CPR must stop while the AED is delivering a shock.</a:t>
            </a:r>
            <a:endParaRPr lang="en-IN" altLang="en-US" dirty="0">
              <a:latin typeface="Times New Roman" charset="0"/>
              <a:ea typeface="MS PGothic" charset="-128"/>
            </a:endParaRPr>
          </a:p>
        </p:txBody>
      </p:sp>
      <p:sp>
        <p:nvSpPr>
          <p:cNvPr id="224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7AD3D56-4FC9-7D4E-B54A-9EB5B8FF0E2A}" type="slidenum">
              <a:rPr lang="en-US" altLang="en-US" sz="1200"/>
              <a:pPr eaLnBrk="1" hangingPunct="1"/>
              <a:t>82</a:t>
            </a:fld>
            <a:endParaRPr lang="en-US" altLang="en-US" sz="1200" dirty="0"/>
          </a:p>
        </p:txBody>
      </p:sp>
    </p:spTree>
    <p:extLst>
      <p:ext uri="{BB962C8B-B14F-4D97-AF65-F5344CB8AC3E}">
        <p14:creationId xmlns:p14="http://schemas.microsoft.com/office/powerpoint/2010/main" val="27231943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Slide Image Placeholder 1"/>
          <p:cNvSpPr>
            <a:spLocks noGrp="1" noRot="1" noChangeAspect="1" noTextEdit="1"/>
          </p:cNvSpPr>
          <p:nvPr>
            <p:ph type="sldImg"/>
          </p:nvPr>
        </p:nvSpPr>
        <p:spPr>
          <a:ln/>
        </p:spPr>
      </p:sp>
      <p:sp>
        <p:nvSpPr>
          <p:cNvPr id="225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9. AED maintenance is important.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Become familiar with the maintenance procedures required for the brand of AED your service uses.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Read the operator’s manual.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Three most common errors in using certain AEDS: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Failure of the machine to shock fine V fib</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Applying the AED to a patient who is moving, squirming, or being transported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Turning off the AED before analysis or shock is complete.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Operator errors include: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Failing to apply the AED to a patient in cardiac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ii.</a:t>
            </a:r>
            <a:r>
              <a:rPr lang="en-US" altLang="en-US" dirty="0">
                <a:latin typeface="Times New Roman" charset="0"/>
                <a:ea typeface="MS PGothic" charset="-128"/>
              </a:rPr>
              <a:t> Not pushing the analyze or shock buttons when the machine advises you to</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iii. Pushing the power button instead of pushing the shock button when a shock is advised.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Make sure the battery is properly maintained.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Check your equipment, including your AED, daily at the beginning of each shift.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g. Ask the manufacturer for a checklist of items that should be checked daily, weekly, or less often.</a:t>
            </a:r>
            <a:endParaRPr lang="en-IN" altLang="en-US" dirty="0">
              <a:latin typeface="Times New Roman" charset="0"/>
              <a:ea typeface="MS PGothic" charset="-128"/>
            </a:endParaRPr>
          </a:p>
        </p:txBody>
      </p:sp>
      <p:sp>
        <p:nvSpPr>
          <p:cNvPr id="225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576A677-CC51-AE4A-9154-91529FCD1582}" type="slidenum">
              <a:rPr lang="en-US" altLang="en-US" sz="1200"/>
              <a:pPr eaLnBrk="1" hangingPunct="1"/>
              <a:t>83</a:t>
            </a:fld>
            <a:endParaRPr lang="en-US" altLang="en-US" sz="1200" dirty="0"/>
          </a:p>
        </p:txBody>
      </p:sp>
    </p:spTree>
    <p:extLst>
      <p:ext uri="{BB962C8B-B14F-4D97-AF65-F5344CB8AC3E}">
        <p14:creationId xmlns:p14="http://schemas.microsoft.com/office/powerpoint/2010/main" val="58509228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Slide Image Placeholder 1"/>
          <p:cNvSpPr>
            <a:spLocks noGrp="1" noRot="1" noChangeAspect="1" noTextEdit="1"/>
          </p:cNvSpPr>
          <p:nvPr>
            <p:ph type="sldImg"/>
          </p:nvPr>
        </p:nvSpPr>
        <p:spPr>
          <a:ln/>
        </p:spPr>
      </p:sp>
      <p:sp>
        <p:nvSpPr>
          <p:cNvPr id="226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h.</a:t>
            </a:r>
            <a:r>
              <a:rPr lang="en-US" altLang="en-US" dirty="0">
                <a:latin typeface="Times New Roman" charset="0"/>
                <a:ea typeface="MS PGothic" charset="-128"/>
              </a:rPr>
              <a:t> Report any AED failure that occurs while caring for a patient to the manufacturer and to the US Food and Drug Administration.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i.</a:t>
            </a:r>
            <a:r>
              <a:rPr lang="en-US" altLang="en-US" dirty="0">
                <a:latin typeface="Times New Roman" charset="0"/>
                <a:ea typeface="MS PGothic" charset="-128"/>
              </a:rPr>
              <a:t> Be sure to follow the appropriate EMS procedures for notifying these organizations.</a:t>
            </a:r>
            <a:endParaRPr lang="en-IN" altLang="en-US" dirty="0">
              <a:latin typeface="Times New Roman" charset="0"/>
              <a:ea typeface="MS PGothic" charset="-128"/>
            </a:endParaRPr>
          </a:p>
          <a:p>
            <a:r>
              <a:rPr lang="en-US" altLang="en-US" dirty="0">
                <a:latin typeface="Times New Roman" charset="0"/>
                <a:ea typeface="MS PGothic" charset="-128"/>
              </a:rPr>
              <a:t>10. Medical direction should approve the written protocol that you will follow in caring for patients in cardiac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EMT team and your service’s medical director or quality improvement officer should review each incident in which the AED is used.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Quality improvement involves both the individuals using AEDs and the responsible EMS system managers.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Reviews should focus on speed of defibrillation (ie, the time from the call to the shock).</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Shocks should be delivered within 1 minute of the call.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Mandatory continuing education with skill competency review is generally required for EMS providers.</a:t>
            </a:r>
            <a:endParaRPr lang="en-IN" altLang="en-US" dirty="0">
              <a:latin typeface="Times New Roman" charset="0"/>
              <a:ea typeface="MS PGothic" charset="-128"/>
            </a:endParaRPr>
          </a:p>
        </p:txBody>
      </p:sp>
      <p:sp>
        <p:nvSpPr>
          <p:cNvPr id="226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B3E4D2D5-ECF9-B246-8B01-91D5D9BA4A8B}" type="slidenum">
              <a:rPr lang="en-US" altLang="en-US" sz="1200"/>
              <a:pPr eaLnBrk="1" hangingPunct="1"/>
              <a:t>84</a:t>
            </a:fld>
            <a:endParaRPr lang="en-US" altLang="en-US" sz="1200" dirty="0"/>
          </a:p>
        </p:txBody>
      </p:sp>
    </p:spTree>
    <p:extLst>
      <p:ext uri="{BB962C8B-B14F-4D97-AF65-F5344CB8AC3E}">
        <p14:creationId xmlns:p14="http://schemas.microsoft.com/office/powerpoint/2010/main" val="31846480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Slide Image Placeholder 1"/>
          <p:cNvSpPr>
            <a:spLocks noGrp="1" noRot="1" noChangeAspect="1" noTextEdit="1"/>
          </p:cNvSpPr>
          <p:nvPr>
            <p:ph type="sldImg"/>
          </p:nvPr>
        </p:nvSpPr>
        <p:spPr>
          <a:ln/>
        </p:spPr>
      </p:sp>
      <p:sp>
        <p:nvSpPr>
          <p:cNvPr id="227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VII. Emergency Medical Care for Cardiac Arrest</a:t>
            </a:r>
            <a:endParaRPr lang="en-IN" altLang="en-US" dirty="0">
              <a:latin typeface="Times New Roman" charset="0"/>
              <a:ea typeface="MS PGothic" charset="-128"/>
            </a:endParaRPr>
          </a:p>
          <a:p>
            <a:r>
              <a:rPr lang="en-US" altLang="en-US" dirty="0">
                <a:latin typeface="Times New Roman" charset="0"/>
                <a:ea typeface="MS PGothic" charset="-128"/>
              </a:rPr>
              <a:t>A. When preparing to use an AED, it is the EMT’s job to make sure that the electricity from the AED injures no one.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Do not defibrillate patients in pooled water; electricity will diffuse through the pooled water.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You can defibrillate a soaking wet patient but dry the patient’s chest first.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Do not defibrillate patients who are touching metal that others are touching.</a:t>
            </a:r>
            <a:endParaRPr lang="en-IN" altLang="en-US" dirty="0">
              <a:latin typeface="Times New Roman" charset="0"/>
              <a:ea typeface="MS PGothic" charset="-128"/>
            </a:endParaRPr>
          </a:p>
        </p:txBody>
      </p:sp>
      <p:sp>
        <p:nvSpPr>
          <p:cNvPr id="2273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8DE5263-74FF-8948-9ABB-D28DEF115E84}" type="slidenum">
              <a:rPr lang="en-US" altLang="en-US" sz="1200"/>
              <a:pPr eaLnBrk="1" hangingPunct="1"/>
              <a:t>85</a:t>
            </a:fld>
            <a:endParaRPr lang="en-US" altLang="en-US" sz="1200" dirty="0"/>
          </a:p>
        </p:txBody>
      </p:sp>
    </p:spTree>
    <p:extLst>
      <p:ext uri="{BB962C8B-B14F-4D97-AF65-F5344CB8AC3E}">
        <p14:creationId xmlns:p14="http://schemas.microsoft.com/office/powerpoint/2010/main" val="9086956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Slide Image Placeholder 1"/>
          <p:cNvSpPr>
            <a:spLocks noGrp="1" noRot="1" noChangeAspect="1" noTextEdit="1"/>
          </p:cNvSpPr>
          <p:nvPr>
            <p:ph type="sldImg"/>
          </p:nvPr>
        </p:nvSpPr>
        <p:spPr>
          <a:ln/>
        </p:spPr>
      </p:sp>
      <p:sp>
        <p:nvSpPr>
          <p:cNvPr id="228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3. Carefully remove a nitroglycerin patch from a patient’s chest and wipe the area with a dry towel before defibrillation to prevent ignition of the patch.</a:t>
            </a:r>
            <a:endParaRPr lang="en-IN" altLang="en-US" dirty="0">
              <a:latin typeface="Times New Roman" charset="0"/>
              <a:ea typeface="MS PGothic" charset="-128"/>
            </a:endParaRPr>
          </a:p>
          <a:p>
            <a:r>
              <a:rPr lang="en-US" altLang="en-US" dirty="0">
                <a:latin typeface="Times New Roman" charset="0"/>
                <a:ea typeface="MS PGothic" charset="-128"/>
              </a:rPr>
              <a:t>4. It is often helpful to shave a hairy patient’s chest before pad placement to increase conductivity.</a:t>
            </a:r>
            <a:endParaRPr lang="en-IN" altLang="en-US" dirty="0">
              <a:latin typeface="Times New Roman" charset="0"/>
              <a:ea typeface="MS PGothic" charset="-128"/>
            </a:endParaRPr>
          </a:p>
          <a:p>
            <a:r>
              <a:rPr lang="en-US" altLang="en-US" dirty="0">
                <a:latin typeface="Times New Roman" charset="0"/>
                <a:ea typeface="MS PGothic" charset="-128"/>
              </a:rPr>
              <a:t>5. Determine the patient’s NOI and/or MOI.</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Perform spinal immobilization for trauma patients during the primary assessment.</a:t>
            </a:r>
            <a:endParaRPr lang="en-IN" altLang="en-US" dirty="0">
              <a:latin typeface="Times New Roman" charset="0"/>
              <a:ea typeface="MS PGothic" charset="-128"/>
            </a:endParaRPr>
          </a:p>
          <a:p>
            <a:r>
              <a:rPr lang="en-US" altLang="en-US" dirty="0">
                <a:latin typeface="Times New Roman" charset="0"/>
                <a:ea typeface="MS PGothic" charset="-128"/>
              </a:rPr>
              <a:t>6. Call for ALS assistance if in a tiered system with a patient in cardiac arrest. </a:t>
            </a:r>
            <a:endParaRPr lang="en-IN" altLang="en-US" dirty="0">
              <a:latin typeface="Times New Roman" charset="0"/>
              <a:ea typeface="MS PGothic" charset="-128"/>
            </a:endParaRPr>
          </a:p>
          <a:p>
            <a:r>
              <a:rPr lang="en-US" altLang="en-US" dirty="0">
                <a:latin typeface="Times New Roman" charset="0"/>
                <a:ea typeface="MS PGothic" charset="-128"/>
              </a:rPr>
              <a:t>7. Use a well-organized team approach. </a:t>
            </a:r>
            <a:endParaRPr lang="en-IN" altLang="en-US" dirty="0">
              <a:latin typeface="Times New Roman" charset="0"/>
              <a:ea typeface="MS PGothic" charset="-128"/>
            </a:endParaRPr>
          </a:p>
          <a:p>
            <a:endParaRPr lang="en-US" altLang="en-US" dirty="0">
              <a:latin typeface="Times New Roman" charset="0"/>
              <a:ea typeface="MS PGothic" charset="-128"/>
            </a:endParaRPr>
          </a:p>
          <a:p>
            <a:endParaRPr lang="en-US" altLang="en-US" dirty="0">
              <a:latin typeface="Times New Roman" charset="0"/>
              <a:ea typeface="MS PGothic" charset="-128"/>
            </a:endParaRPr>
          </a:p>
        </p:txBody>
      </p:sp>
      <p:sp>
        <p:nvSpPr>
          <p:cNvPr id="228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C18060C7-7BFF-DB4D-B213-FB58576D7A4E}" type="slidenum">
              <a:rPr lang="en-US" altLang="en-US" sz="1200"/>
              <a:pPr eaLnBrk="1" hangingPunct="1"/>
              <a:t>86</a:t>
            </a:fld>
            <a:endParaRPr lang="en-US" altLang="en-US" sz="1200" dirty="0"/>
          </a:p>
        </p:txBody>
      </p:sp>
    </p:spTree>
    <p:extLst>
      <p:ext uri="{BB962C8B-B14F-4D97-AF65-F5344CB8AC3E}">
        <p14:creationId xmlns:p14="http://schemas.microsoft.com/office/powerpoint/2010/main" val="169236566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Slide Image Placeholder 1"/>
          <p:cNvSpPr>
            <a:spLocks noGrp="1" noRot="1" noChangeAspect="1" noTextEdit="1"/>
          </p:cNvSpPr>
          <p:nvPr>
            <p:ph type="sldImg"/>
          </p:nvPr>
        </p:nvSpPr>
        <p:spPr>
          <a:ln/>
        </p:spPr>
      </p:sp>
      <p:sp>
        <p:nvSpPr>
          <p:cNvPr id="229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The figure on this slide displays the AED algorithm. </a:t>
            </a:r>
          </a:p>
        </p:txBody>
      </p:sp>
      <p:sp>
        <p:nvSpPr>
          <p:cNvPr id="229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D889820D-B735-D64D-84F6-085FCBE0F860}" type="slidenum">
              <a:rPr lang="en-US" altLang="en-US" sz="1200"/>
              <a:pPr eaLnBrk="1" hangingPunct="1"/>
              <a:t>87</a:t>
            </a:fld>
            <a:endParaRPr lang="en-US" altLang="en-US" sz="1200" dirty="0"/>
          </a:p>
        </p:txBody>
      </p:sp>
    </p:spTree>
    <p:extLst>
      <p:ext uri="{BB962C8B-B14F-4D97-AF65-F5344CB8AC3E}">
        <p14:creationId xmlns:p14="http://schemas.microsoft.com/office/powerpoint/2010/main" val="16877671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b="1" dirty="0">
              <a:latin typeface="Times New Roman" charset="0"/>
              <a:ea typeface="MS PGothic" charset="-128"/>
            </a:endParaRPr>
          </a:p>
          <a:p>
            <a:r>
              <a:rPr lang="en-US" altLang="en-US" dirty="0">
                <a:latin typeface="Times New Roman" charset="0"/>
                <a:ea typeface="MS PGothic" charset="-128"/>
              </a:rPr>
              <a:t>B. If you witness a patient’s cardiac arrest, begin CPR starting with chest compressions and attach the AED as soon as it is available. See Skill Drill 17-3 for the steps of using an AED.</a:t>
            </a:r>
            <a:endParaRPr lang="en-IN" altLang="en-US" dirty="0">
              <a:latin typeface="Times New Roman" charset="0"/>
              <a:ea typeface="MS PGothic" charset="-128"/>
            </a:endParaRPr>
          </a:p>
          <a:p>
            <a:r>
              <a:rPr lang="en-US" altLang="en-US" dirty="0">
                <a:latin typeface="Times New Roman" charset="0"/>
                <a:ea typeface="MS PGothic" charset="-128"/>
              </a:rPr>
              <a:t>C. Follow local protocols for patient care following AED use.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After the AED protocol is completed, one of the following is likely: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Pulse is regained (ROSC).</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No pulse, and the AED indicates that no shock is advised.</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No pulse, and the AED indicates that a shock is advised.</a:t>
            </a:r>
            <a:endParaRPr lang="en-IN" altLang="en-US" dirty="0">
              <a:latin typeface="Times New Roman" charset="0"/>
              <a:ea typeface="MS PGothic" charset="-128"/>
            </a:endParaRPr>
          </a:p>
        </p:txBody>
      </p:sp>
      <p:sp>
        <p:nvSpPr>
          <p:cNvPr id="230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8CE66DDA-6D95-2B4E-B74C-327BA2415CB6}" type="slidenum">
              <a:rPr lang="en-US" altLang="en-US" sz="1200"/>
              <a:pPr eaLnBrk="1" hangingPunct="1"/>
              <a:t>88</a:t>
            </a:fld>
            <a:endParaRPr lang="en-US" altLang="en-US" sz="1200" dirty="0"/>
          </a:p>
        </p:txBody>
      </p:sp>
    </p:spTree>
    <p:extLst>
      <p:ext uri="{BB962C8B-B14F-4D97-AF65-F5344CB8AC3E}">
        <p14:creationId xmlns:p14="http://schemas.microsoft.com/office/powerpoint/2010/main" val="19519021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Slide Image Placeholder 1"/>
          <p:cNvSpPr>
            <a:spLocks noGrp="1" noRot="1" noChangeAspect="1" noTextEdit="1"/>
          </p:cNvSpPr>
          <p:nvPr>
            <p:ph type="sldImg"/>
          </p:nvPr>
        </p:nvSpPr>
        <p:spPr>
          <a:ln/>
        </p:spPr>
      </p:sp>
      <p:sp>
        <p:nvSpPr>
          <p:cNvPr id="231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2. If ALS is responding to the scene, stay where you are and continue the sequence of shocks and CPR.</a:t>
            </a:r>
            <a:endParaRPr lang="en-IN" altLang="en-US" dirty="0">
              <a:latin typeface="Times New Roman" charset="0"/>
              <a:ea typeface="MS PGothic" charset="-128"/>
            </a:endParaRPr>
          </a:p>
          <a:p>
            <a:r>
              <a:rPr lang="en-US" altLang="en-US" dirty="0">
                <a:latin typeface="Times New Roman" charset="0"/>
                <a:ea typeface="MS PGothic" charset="-128"/>
              </a:rPr>
              <a:t>3. If ALS is not responding to the scene and protocols agree, begin transport when one of the following occurs: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The patient regains a pulse.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Six to nine shocks are delivered (or as directed by local protocol).</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The machine gives three consecutive messages (separated by 2 minutes of CPR) that no shock is advised (or as directed by local protocol).</a:t>
            </a:r>
            <a:endParaRPr lang="en-IN" altLang="en-US" dirty="0">
              <a:latin typeface="Times New Roman" charset="0"/>
              <a:ea typeface="MS PGothic" charset="-128"/>
            </a:endParaRPr>
          </a:p>
        </p:txBody>
      </p:sp>
      <p:sp>
        <p:nvSpPr>
          <p:cNvPr id="231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2D2BD4A3-4AEB-C14D-85AD-1436FFE46558}" type="slidenum">
              <a:rPr lang="en-US" altLang="en-US" sz="1200"/>
              <a:pPr eaLnBrk="1" hangingPunct="1"/>
              <a:t>89</a:t>
            </a:fld>
            <a:endParaRPr lang="en-US" altLang="en-US" sz="1200" dirty="0"/>
          </a:p>
        </p:txBody>
      </p:sp>
    </p:spTree>
    <p:extLst>
      <p:ext uri="{BB962C8B-B14F-4D97-AF65-F5344CB8AC3E}">
        <p14:creationId xmlns:p14="http://schemas.microsoft.com/office/powerpoint/2010/main" val="659966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5. Public access to defibrillation devices</a:t>
            </a:r>
            <a:endParaRPr lang="en-IN" altLang="en-US" dirty="0">
              <a:latin typeface="Times New Roman" charset="0"/>
              <a:ea typeface="MS PGothic" charset="-128"/>
            </a:endParaRPr>
          </a:p>
          <a:p>
            <a:r>
              <a:rPr lang="en-US" altLang="en-US" dirty="0">
                <a:latin typeface="Times New Roman" charset="0"/>
                <a:ea typeface="MS PGothic" charset="-128"/>
              </a:rPr>
              <a:t>6. Recognition of the need for ALS</a:t>
            </a:r>
            <a:endParaRPr lang="en-IN" altLang="en-US" dirty="0">
              <a:latin typeface="Times New Roman" charset="0"/>
              <a:ea typeface="MS PGothic" charset="-128"/>
            </a:endParaRPr>
          </a:p>
          <a:p>
            <a:r>
              <a:rPr lang="en-US" altLang="en-US" dirty="0">
                <a:latin typeface="Times New Roman" charset="0"/>
                <a:ea typeface="MS PGothic" charset="-128"/>
              </a:rPr>
              <a:t>7. The use of cardiac specialty centers when they are available</a:t>
            </a:r>
            <a:endParaRPr lang="en-IN" altLang="en-US" dirty="0">
              <a:latin typeface="Times New Roman" charset="0"/>
              <a:ea typeface="MS PGothic" charset="-128"/>
            </a:endParaRP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A2F03757-804D-5945-ADAA-EB24D609C62B}" type="slidenum">
              <a:rPr lang="en-US" altLang="en-US" sz="1200"/>
              <a:pPr eaLnBrk="1" hangingPunct="1"/>
              <a:t>9</a:t>
            </a:fld>
            <a:endParaRPr lang="en-US" altLang="en-US" sz="1200" dirty="0"/>
          </a:p>
        </p:txBody>
      </p:sp>
    </p:spTree>
    <p:extLst>
      <p:ext uri="{BB962C8B-B14F-4D97-AF65-F5344CB8AC3E}">
        <p14:creationId xmlns:p14="http://schemas.microsoft.com/office/powerpoint/2010/main" val="410328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D. Cardiac arrest during transport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If you are traveling to the hospital with an unconscious patient and the patient becomes pulseless: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a. Stop the vehicle.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Begin CPR if the AED is not immediately ready.</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Call for ALS support or other available resources based on circumstances and local protocol. </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Analyze the rhythm.</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e. Deliver one shock, if indicated, and immediately resume CPR.</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f. Continue resuscitation according to your local protocol. </a:t>
            </a:r>
            <a:endParaRPr lang="en-IN" altLang="en-US" dirty="0">
              <a:latin typeface="Times New Roman" charset="0"/>
              <a:ea typeface="MS PGothic" charset="-128"/>
            </a:endParaRPr>
          </a:p>
          <a:p>
            <a:r>
              <a:rPr lang="en-US" altLang="en-US" dirty="0">
                <a:latin typeface="Times New Roman" charset="0"/>
                <a:ea typeface="MS PGothic" charset="-128"/>
              </a:rPr>
              <a:t>2. If you are en route with a conscious adult patient who is having chest pain and becomes unconscious:</a:t>
            </a:r>
            <a:endParaRPr lang="en-IN" altLang="en-US" dirty="0">
              <a:latin typeface="Times New Roman" charset="0"/>
              <a:ea typeface="MS PGothic" charset="-128"/>
            </a:endParaRPr>
          </a:p>
          <a:p>
            <a:r>
              <a:rPr lang="en-US" altLang="en-US" dirty="0">
                <a:latin typeface="Times New Roman" charset="0"/>
                <a:ea typeface="MS PGothic" charset="-128"/>
              </a:rPr>
              <a:t>	a. Check for a pulse.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b.</a:t>
            </a:r>
            <a:r>
              <a:rPr lang="en-US" altLang="en-US" dirty="0">
                <a:latin typeface="Times New Roman" charset="0"/>
                <a:ea typeface="MS PGothic" charset="-128"/>
              </a:rPr>
              <a:t> Stop the vehicle.</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c.</a:t>
            </a:r>
            <a:r>
              <a:rPr lang="en-US" altLang="en-US" dirty="0">
                <a:latin typeface="Times New Roman" charset="0"/>
                <a:ea typeface="MS PGothic" charset="-128"/>
              </a:rPr>
              <a:t> Begin CPR if the AED is not immediately ready.</a:t>
            </a:r>
            <a:endParaRPr lang="en-IN" altLang="en-US" dirty="0">
              <a:latin typeface="Times New Roman" charset="0"/>
              <a:ea typeface="MS PGothic" charset="-128"/>
            </a:endParaRPr>
          </a:p>
          <a:p>
            <a:r>
              <a:rPr lang="en-US" altLang="en-US" dirty="0">
                <a:latin typeface="Times New Roman" charset="0"/>
                <a:ea typeface="MS PGothic" charset="-128"/>
              </a:rPr>
              <a:t>	</a:t>
            </a:r>
            <a:r>
              <a:rPr lang="en-US" altLang="en-US" dirty="0" err="1">
                <a:latin typeface="Times New Roman" charset="0"/>
                <a:ea typeface="MS PGothic" charset="-128"/>
              </a:rPr>
              <a:t>d.</a:t>
            </a:r>
            <a:r>
              <a:rPr lang="en-US" altLang="en-US" dirty="0">
                <a:latin typeface="Times New Roman" charset="0"/>
                <a:ea typeface="MS PGothic" charset="-128"/>
              </a:rPr>
              <a:t> Analyze the rhythm. </a:t>
            </a:r>
            <a:endParaRPr lang="en-IN" altLang="en-US" dirty="0">
              <a:latin typeface="Times New Roman" charset="0"/>
              <a:ea typeface="MS PGothic" charset="-128"/>
            </a:endParaRPr>
          </a:p>
          <a:p>
            <a:r>
              <a:rPr lang="en-US" altLang="en-US" dirty="0">
                <a:latin typeface="Times New Roman" charset="0"/>
                <a:ea typeface="MS PGothic" charset="-128"/>
              </a:rPr>
              <a:t>	e. Deliver one shock, if indicated, and immediately resume CPR. </a:t>
            </a:r>
            <a:endParaRPr lang="en-IN" altLang="en-US" dirty="0">
              <a:latin typeface="Times New Roman" charset="0"/>
              <a:ea typeface="MS PGothic" charset="-128"/>
            </a:endParaRPr>
          </a:p>
          <a:p>
            <a:r>
              <a:rPr lang="en-US" altLang="en-US" dirty="0">
                <a:latin typeface="Times New Roman" charset="0"/>
                <a:ea typeface="MS PGothic" charset="-128"/>
              </a:rPr>
              <a:t>	f. Begin compressions and continue resuscitation according to your local protocol, including transporting the patient. </a:t>
            </a:r>
            <a:endParaRPr lang="en-IN" altLang="en-US" dirty="0">
              <a:latin typeface="Times New Roman" charset="0"/>
              <a:ea typeface="MS PGothic" charset="-128"/>
            </a:endParaRPr>
          </a:p>
        </p:txBody>
      </p:sp>
      <p:sp>
        <p:nvSpPr>
          <p:cNvPr id="232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E1EA85BA-89DC-1841-8F94-F320B885E6D6}" type="slidenum">
              <a:rPr lang="en-US" altLang="en-US" sz="1200"/>
              <a:pPr eaLnBrk="1" hangingPunct="1"/>
              <a:t>90</a:t>
            </a:fld>
            <a:endParaRPr lang="en-US" altLang="en-US" sz="1200" dirty="0"/>
          </a:p>
        </p:txBody>
      </p:sp>
    </p:spTree>
    <p:extLst>
      <p:ext uri="{BB962C8B-B14F-4D97-AF65-F5344CB8AC3E}">
        <p14:creationId xmlns:p14="http://schemas.microsoft.com/office/powerpoint/2010/main" val="2985336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E. Coordinate with ALS personnel according to your local protocols.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If you have an AED available, do not wait for paramedics to arrive.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Notify ALS personnel as soon as possible after you recognize a cardiac arrest.</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Do not delay defibrillation.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When paramedics arrive, inform them of your actions to that point and then interact with them according to your local protocols. </a:t>
            </a:r>
            <a:endParaRPr lang="en-IN" altLang="en-US" dirty="0">
              <a:latin typeface="Times New Roman" charset="0"/>
              <a:ea typeface="MS PGothic" charset="-128"/>
            </a:endParaRPr>
          </a:p>
        </p:txBody>
      </p:sp>
      <p:sp>
        <p:nvSpPr>
          <p:cNvPr id="233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6ABDB334-7E3B-0945-BEF4-256698DB94C9}" type="slidenum">
              <a:rPr lang="en-US" altLang="en-US" sz="1200"/>
              <a:pPr eaLnBrk="1" hangingPunct="1"/>
              <a:t>91</a:t>
            </a:fld>
            <a:endParaRPr lang="en-US" altLang="en-US" sz="1200" dirty="0"/>
          </a:p>
        </p:txBody>
      </p:sp>
    </p:spTree>
    <p:extLst>
      <p:ext uri="{BB962C8B-B14F-4D97-AF65-F5344CB8AC3E}">
        <p14:creationId xmlns:p14="http://schemas.microsoft.com/office/powerpoint/2010/main" val="93406289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charset="0"/>
                <a:ea typeface="MS PGothic" charset="-128"/>
              </a:rPr>
              <a:t>Lecture Outline </a:t>
            </a:r>
          </a:p>
          <a:p>
            <a:endParaRPr lang="en-US" altLang="en-US" dirty="0">
              <a:latin typeface="Times New Roman" charset="0"/>
              <a:ea typeface="MS PGothic" charset="-128"/>
            </a:endParaRPr>
          </a:p>
          <a:p>
            <a:r>
              <a:rPr lang="en-US" altLang="en-US" dirty="0">
                <a:latin typeface="Times New Roman" charset="0"/>
                <a:ea typeface="MS PGothic" charset="-128"/>
              </a:rPr>
              <a:t>F. Management of return of spontaneous circulation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1. Monitor for spontaneous respirations.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2. Provide oxygen via </a:t>
            </a:r>
            <a:r>
              <a:rPr lang="en-US" altLang="en-US" dirty="0"/>
              <a:t>bag-mask device</a:t>
            </a:r>
            <a:r>
              <a:rPr lang="en-US" altLang="en-US" dirty="0">
                <a:latin typeface="Times New Roman" charset="0"/>
                <a:ea typeface="MS PGothic" charset="-128"/>
              </a:rPr>
              <a:t> at 10 breaths/min.</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3. Maintain an oxygen saturation between 95% and 99%.</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4. Assess the patient’s blood pressure.</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5. See if the patient can follow simple commands.</a:t>
            </a:r>
            <a:endParaRPr lang="en-IN" altLang="en-US" dirty="0">
              <a:latin typeface="Times New Roman" charset="0"/>
              <a:ea typeface="MS PGothic" charset="-128"/>
            </a:endParaRPr>
          </a:p>
          <a:p>
            <a:r>
              <a:rPr lang="en-IN" altLang="en-US" dirty="0">
                <a:latin typeface="Times New Roman" charset="0"/>
                <a:ea typeface="MS PGothic" charset="-128"/>
              </a:rPr>
              <a:t> 	</a:t>
            </a:r>
            <a:r>
              <a:rPr lang="en-US" altLang="en-US" dirty="0">
                <a:latin typeface="Times New Roman" charset="0"/>
                <a:ea typeface="MS PGothic" charset="-128"/>
              </a:rPr>
              <a:t>6. If ALS is not on scene or en route, immediately begin transport to the closest appropriate hospital depending on local protocol.</a:t>
            </a:r>
            <a:endParaRPr lang="en-IN" altLang="en-US" dirty="0">
              <a:latin typeface="Times New Roman" charset="0"/>
              <a:ea typeface="MS PGothic" charset="-128"/>
            </a:endParaRPr>
          </a:p>
        </p:txBody>
      </p:sp>
      <p:sp>
        <p:nvSpPr>
          <p:cNvPr id="2345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ヒラギノ角ゴ Pro W3" charset="-128"/>
              </a:defRPr>
            </a:lvl1pPr>
            <a:lvl2pPr marL="742950" indent="-285750" eaLnBrk="0" hangingPunct="0">
              <a:defRPr sz="2400">
                <a:solidFill>
                  <a:schemeClr val="tx1"/>
                </a:solidFill>
                <a:latin typeface="Times New Roman" charset="0"/>
                <a:ea typeface="ヒラギノ角ゴ Pro W3" charset="-128"/>
              </a:defRPr>
            </a:lvl2pPr>
            <a:lvl3pPr marL="1143000" indent="-228600" eaLnBrk="0" hangingPunct="0">
              <a:defRPr sz="2400">
                <a:solidFill>
                  <a:schemeClr val="tx1"/>
                </a:solidFill>
                <a:latin typeface="Times New Roman" charset="0"/>
                <a:ea typeface="ヒラギノ角ゴ Pro W3" charset="-128"/>
              </a:defRPr>
            </a:lvl3pPr>
            <a:lvl4pPr marL="1600200" indent="-228600" eaLnBrk="0" hangingPunct="0">
              <a:defRPr sz="2400">
                <a:solidFill>
                  <a:schemeClr val="tx1"/>
                </a:solidFill>
                <a:latin typeface="Times New Roman" charset="0"/>
                <a:ea typeface="ヒラギノ角ゴ Pro W3" charset="-128"/>
              </a:defRPr>
            </a:lvl4pPr>
            <a:lvl5pPr marL="2057400" indent="-228600" eaLnBrk="0" hangingPunct="0">
              <a:defRPr sz="2400">
                <a:solidFill>
                  <a:schemeClr val="tx1"/>
                </a:solidFill>
                <a:latin typeface="Times New Roman" charset="0"/>
                <a:ea typeface="ヒラギノ角ゴ Pro W3" charset="-128"/>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128"/>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128"/>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128"/>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128"/>
              </a:defRPr>
            </a:lvl9pPr>
          </a:lstStyle>
          <a:p>
            <a:pPr eaLnBrk="1" hangingPunct="1"/>
            <a:fld id="{79AEF946-8DDB-8048-A7D7-E4AA0BB55134}" type="slidenum">
              <a:rPr lang="en-US" altLang="en-US" sz="1200"/>
              <a:pPr eaLnBrk="1" hangingPunct="1"/>
              <a:t>92</a:t>
            </a:fld>
            <a:endParaRPr lang="en-US" altLang="en-US" sz="1200" dirty="0"/>
          </a:p>
        </p:txBody>
      </p:sp>
    </p:spTree>
    <p:extLst>
      <p:ext uri="{BB962C8B-B14F-4D97-AF65-F5344CB8AC3E}">
        <p14:creationId xmlns:p14="http://schemas.microsoft.com/office/powerpoint/2010/main" val="6895998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491D0-8E1B-49C7-849B-A28568D94497}" type="slidenum">
              <a:rPr lang="en-US" smtClean="0"/>
              <a:pPr/>
              <a:t>120</a:t>
            </a:fld>
            <a:endParaRPr lang="en-US" dirty="0"/>
          </a:p>
        </p:txBody>
      </p:sp>
    </p:spTree>
    <p:extLst>
      <p:ext uri="{BB962C8B-B14F-4D97-AF65-F5344CB8AC3E}">
        <p14:creationId xmlns:p14="http://schemas.microsoft.com/office/powerpoint/2010/main" val="332273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id="{EC9CFE91-0E8B-934B-8D25-5CBB7FD65D50}"/>
              </a:ext>
            </a:extLst>
          </p:cNvPr>
          <p:cNvSpPr>
            <a:spLocks noGrp="1"/>
          </p:cNvSpPr>
          <p:nvPr>
            <p:ph type="pic" sz="quarter" idx="10"/>
          </p:nvPr>
        </p:nvSpPr>
        <p:spPr>
          <a:xfrm>
            <a:off x="8100060" y="388500"/>
            <a:ext cx="3604981" cy="6081000"/>
          </a:xfrm>
        </p:spPr>
        <p:txBody>
          <a:bodyPr/>
          <a:lstStyle/>
          <a:p>
            <a:endParaRPr lang="en-US"/>
          </a:p>
        </p:txBody>
      </p:sp>
      <p:sp>
        <p:nvSpPr>
          <p:cNvPr id="17" name="Rectangle 16">
            <a:extLst>
              <a:ext uri="{FF2B5EF4-FFF2-40B4-BE49-F238E27FC236}">
                <a16:creationId xmlns:a16="http://schemas.microsoft.com/office/drawing/2014/main"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Jones &amp; Bartlett Learning, LLC an Ascend Learning Company. </a:t>
            </a:r>
            <a:r>
              <a:rPr lang="en-US" sz="800" dirty="0" err="1">
                <a:solidFill>
                  <a:schemeClr val="bg2"/>
                </a:solidFill>
                <a:latin typeface="Arial" panose="020B0604020202020204" pitchFamily="34" charset="0"/>
                <a:cs typeface="Arial" panose="020B0604020202020204" pitchFamily="34" charset="0"/>
              </a:rPr>
              <a:t>www.jblearning.com</a:t>
            </a:r>
            <a:r>
              <a:rPr lang="en-US" sz="800" dirty="0">
                <a:solidFill>
                  <a:schemeClr val="bg2"/>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2020 by Jones &amp; Bartlett Learning, LLC an Ascend Learning Company. www.jblearning.com. Background texture © </a:t>
            </a:r>
            <a:r>
              <a:rPr lang="en-US" sz="800" dirty="0" err="1">
                <a:latin typeface="Arial" panose="020B0604020202020204" pitchFamily="34" charset="0"/>
                <a:cs typeface="Arial" panose="020B0604020202020204" pitchFamily="34" charset="0"/>
              </a:rPr>
              <a:t>Bunphot</a:t>
            </a:r>
            <a:r>
              <a:rPr lang="en-US" sz="800" dirty="0">
                <a:latin typeface="Arial" panose="020B0604020202020204" pitchFamily="34" charset="0"/>
                <a:cs typeface="Arial" panose="020B0604020202020204" pitchFamily="34" charset="0"/>
              </a:rPr>
              <a:t>/Getty Images.</a:t>
            </a:r>
          </a:p>
        </p:txBody>
      </p:sp>
      <p:sp>
        <p:nvSpPr>
          <p:cNvPr id="6" name="Rectangle 5">
            <a:extLst>
              <a:ext uri="{FF2B5EF4-FFF2-40B4-BE49-F238E27FC236}">
                <a16:creationId xmlns:a16="http://schemas.microsoft.com/office/drawing/2014/main"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id="{A3169499-437D-8F4D-94AA-E2299357328F}"/>
              </a:ext>
            </a:extLst>
          </p:cNvPr>
          <p:cNvSpPr>
            <a:spLocks noGrp="1"/>
          </p:cNvSpPr>
          <p:nvPr>
            <p:ph type="pic" sz="quarter" idx="10"/>
          </p:nvPr>
        </p:nvSpPr>
        <p:spPr>
          <a:xfrm>
            <a:off x="6096000" y="1496186"/>
            <a:ext cx="5208588" cy="4556743"/>
          </a:xfrm>
        </p:spPr>
        <p:txBody>
          <a:bodyPr/>
          <a:lstStyle/>
          <a:p>
            <a:endParaRPr lang="en-US"/>
          </a:p>
        </p:txBody>
      </p:sp>
      <p:sp>
        <p:nvSpPr>
          <p:cNvPr id="12" name="Text Placeholder 8">
            <a:extLst>
              <a:ext uri="{FF2B5EF4-FFF2-40B4-BE49-F238E27FC236}">
                <a16:creationId xmlns:a16="http://schemas.microsoft.com/office/drawing/2014/main"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id="{8A3226D5-00A8-E049-8469-4BFBE39DD467}"/>
              </a:ext>
            </a:extLst>
          </p:cNvPr>
          <p:cNvSpPr>
            <a:spLocks noGrp="1"/>
          </p:cNvSpPr>
          <p:nvPr>
            <p:ph type="pic" sz="quarter" idx="11"/>
          </p:nvPr>
        </p:nvSpPr>
        <p:spPr>
          <a:xfrm>
            <a:off x="5518150" y="1508815"/>
            <a:ext cx="5792788" cy="4404624"/>
          </a:xfrm>
        </p:spPr>
        <p:txBody>
          <a:bodyPr/>
          <a:lstStyle/>
          <a:p>
            <a:endParaRPr lang="en-US"/>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Jones &amp; Bartlett Learning, LLC an Ascend Learning Company. </a:t>
            </a:r>
            <a:r>
              <a:rPr lang="en-US" sz="800" dirty="0" err="1">
                <a:latin typeface="Arial" panose="020B0604020202020204" pitchFamily="34" charset="0"/>
                <a:cs typeface="Arial" panose="020B0604020202020204" pitchFamily="34" charset="0"/>
              </a:rPr>
              <a:t>www.jblearning.com</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id="{CF4F1586-DE6A-1A40-AEF4-23ADA41937E4}"/>
              </a:ext>
            </a:extLst>
          </p:cNvPr>
          <p:cNvSpPr>
            <a:spLocks noGrp="1"/>
          </p:cNvSpPr>
          <p:nvPr>
            <p:ph type="subTitle" idx="1"/>
          </p:nvPr>
        </p:nvSpPr>
        <p:spPr/>
        <p:txBody>
          <a:bodyPr/>
          <a:lstStyle/>
          <a:p>
            <a:r>
              <a:rPr lang="en-US" dirty="0"/>
              <a:t>CHAPTER 17</a:t>
            </a:r>
          </a:p>
        </p:txBody>
      </p:sp>
      <p:sp>
        <p:nvSpPr>
          <p:cNvPr id="19" name="Title 18">
            <a:extLst>
              <a:ext uri="{FF2B5EF4-FFF2-40B4-BE49-F238E27FC236}">
                <a16:creationId xmlns:a16="http://schemas.microsoft.com/office/drawing/2014/main" id="{A58A35F8-EA88-094E-8EAD-88FE6A07C447}"/>
              </a:ext>
            </a:extLst>
          </p:cNvPr>
          <p:cNvSpPr>
            <a:spLocks noGrp="1"/>
          </p:cNvSpPr>
          <p:nvPr>
            <p:ph type="ctrTitle"/>
          </p:nvPr>
        </p:nvSpPr>
        <p:spPr/>
        <p:txBody>
          <a:bodyPr>
            <a:normAutofit/>
          </a:bodyPr>
          <a:lstStyle/>
          <a:p>
            <a:pPr>
              <a:spcBef>
                <a:spcPts val="200"/>
              </a:spcBef>
              <a:defRPr/>
            </a:pPr>
            <a:r>
              <a:rPr lang="en-US" altLang="en-US" dirty="0"/>
              <a:t>Cardiovascular Emergencies</a:t>
            </a:r>
            <a:endParaRPr lang="en-US" altLang="en-US" kern="0" dirty="0"/>
          </a:p>
        </p:txBody>
      </p:sp>
      <p:pic>
        <p:nvPicPr>
          <p:cNvPr id="5" name="Picture 4" descr="A cover page shows the logo of A A O S on the left corner with the text American Academy of Orthopaedic Surgeons below it. Book title reads, Emergency, Care and Transportation of the Sick and Injured, Twelfth Edition, 50th Anniversary logo. Series Editor: Andrew N. Pollak, M D, F A A O S. A background picture shows safety personnel attending to an injured person. Some rescue vehicles are parked behind them.&#10;">
            <a:extLst>
              <a:ext uri="{FF2B5EF4-FFF2-40B4-BE49-F238E27FC236}">
                <a16:creationId xmlns:a16="http://schemas.microsoft.com/office/drawing/2014/main" id="{D50F1616-2028-BB4E-9929-D66D6C12A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3715" y="0"/>
            <a:ext cx="5618285" cy="6858000"/>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 of 17)</a:t>
            </a:r>
          </a:p>
        </p:txBody>
      </p:sp>
      <p:sp>
        <p:nvSpPr>
          <p:cNvPr id="12291" name="Content Placeholder 2"/>
          <p:cNvSpPr>
            <a:spLocks noGrp="1"/>
          </p:cNvSpPr>
          <p:nvPr>
            <p:ph type="body" idx="1"/>
          </p:nvPr>
        </p:nvSpPr>
        <p:spPr/>
        <p:txBody>
          <a:bodyPr rIns="228600"/>
          <a:lstStyle/>
          <a:p>
            <a:pPr>
              <a:spcBef>
                <a:spcPct val="35000"/>
              </a:spcBef>
            </a:pPr>
            <a:r>
              <a:rPr lang="en-US" altLang="en-US" dirty="0"/>
              <a:t>Heart</a:t>
            </a:r>
            <a:r>
              <a:rPr lang="ja-JP" altLang="en-US" dirty="0"/>
              <a:t>’</a:t>
            </a:r>
            <a:r>
              <a:rPr lang="en-US" altLang="ja-JP" dirty="0"/>
              <a:t>s job is to pump blood to supply oxygen-enriched red blood cells to tissues.</a:t>
            </a:r>
          </a:p>
          <a:p>
            <a:pPr>
              <a:spcBef>
                <a:spcPct val="35000"/>
              </a:spcBef>
            </a:pPr>
            <a:r>
              <a:rPr lang="en-US" altLang="en-US" dirty="0"/>
              <a:t>Divided into left and right sides</a:t>
            </a:r>
          </a:p>
          <a:p>
            <a:pPr>
              <a:spcBef>
                <a:spcPct val="35000"/>
              </a:spcBef>
            </a:pPr>
            <a:r>
              <a:rPr lang="en-US" altLang="en-US" dirty="0"/>
              <a:t>Upper chambers (atria) receive incoming blood.</a:t>
            </a:r>
          </a:p>
          <a:p>
            <a:pPr>
              <a:spcBef>
                <a:spcPct val="35000"/>
              </a:spcBef>
            </a:pPr>
            <a:r>
              <a:rPr lang="en-US" altLang="en-US" dirty="0"/>
              <a:t>Lower chambers (ventricles) pump outgoing blood.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752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The coronary arteries, which branch off the aorta, supply the myocardium (heart muscle) with oxygen-rich blood. Occlusion of one or more of these arteries results in a cessation of oxygenated blood beyond the area of occlusion and results in acute myocardial infarction (AMI).</a:t>
            </a:r>
          </a:p>
        </p:txBody>
      </p:sp>
    </p:spTree>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8547"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56-year-old man has an acute myocardial infarction. Which of the following blood vessels became blocked and led to his condition?</a:t>
            </a:r>
          </a:p>
          <a:p>
            <a:pPr marL="1016000" lvl="1" indent="-444500">
              <a:spcBef>
                <a:spcPct val="35000"/>
              </a:spcBef>
              <a:buFontTx/>
              <a:buAutoNum type="alphaUcPeriod"/>
            </a:pPr>
            <a:r>
              <a:rPr lang="en-US" altLang="en-US" dirty="0"/>
              <a:t>Coronary veins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Coronary veins do not carry oxygen and would not be the direct cause of an AMI.</a:t>
            </a:r>
            <a:r>
              <a:rPr lang="en-US" altLang="en-US" dirty="0">
                <a:solidFill>
                  <a:srgbClr val="FF0000"/>
                </a:solidFill>
              </a:rPr>
              <a:t> </a:t>
            </a:r>
          </a:p>
          <a:p>
            <a:pPr marL="1016000" lvl="1" indent="-444500">
              <a:spcBef>
                <a:spcPct val="35000"/>
              </a:spcBef>
              <a:buFontTx/>
              <a:buAutoNum type="alphaUcPeriod"/>
            </a:pPr>
            <a:r>
              <a:rPr lang="en-US" altLang="en-US" dirty="0"/>
              <a:t>Coronary arteries</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Pulmonary veins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Pulmonary veins are the primary blood supply to the lungs and not the heart.</a:t>
            </a:r>
          </a:p>
          <a:p>
            <a:pPr marL="1016000" lvl="1" indent="-444500">
              <a:spcBef>
                <a:spcPct val="35000"/>
              </a:spcBef>
              <a:buFontTx/>
              <a:buAutoNum type="alphaUcPeriod" startAt="3"/>
            </a:pPr>
            <a:r>
              <a:rPr lang="en-US" altLang="en-US" dirty="0"/>
              <a:t>Pulmonary arteries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Pulmonary arteries are the route of blood return to the left atrium from the lungs. An obstruction would not cause an AMI.</a:t>
            </a:r>
          </a:p>
        </p:txBody>
      </p:sp>
    </p:spTree>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0595"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Major controllable risk factors for an AMI include:</a:t>
            </a:r>
          </a:p>
          <a:p>
            <a:pPr marL="1016000" lvl="1" indent="-444500">
              <a:spcBef>
                <a:spcPct val="35000"/>
              </a:spcBef>
              <a:buFontTx/>
              <a:buAutoNum type="alphaUcPeriod"/>
            </a:pPr>
            <a:r>
              <a:rPr lang="en-US" altLang="en-US" dirty="0"/>
              <a:t>older age.</a:t>
            </a:r>
          </a:p>
          <a:p>
            <a:pPr marL="1016000" lvl="1" indent="-444500">
              <a:spcBef>
                <a:spcPct val="35000"/>
              </a:spcBef>
              <a:buFontTx/>
              <a:buAutoNum type="alphaUcPeriod"/>
            </a:pPr>
            <a:r>
              <a:rPr lang="en-US" altLang="en-US" dirty="0"/>
              <a:t>family history.</a:t>
            </a:r>
          </a:p>
          <a:p>
            <a:pPr marL="1016000" lvl="1" indent="-444500">
              <a:spcBef>
                <a:spcPct val="35000"/>
              </a:spcBef>
              <a:buFontTx/>
              <a:buAutoNum type="alphaUcPeriod"/>
            </a:pPr>
            <a:r>
              <a:rPr lang="en-US" altLang="en-US" dirty="0"/>
              <a:t>cigarette smoking.</a:t>
            </a:r>
          </a:p>
          <a:p>
            <a:pPr marL="1016000" lvl="1" indent="-444500">
              <a:spcBef>
                <a:spcPct val="35000"/>
              </a:spcBef>
              <a:buFontTx/>
              <a:buAutoNum type="alphaUcPeriod"/>
            </a:pPr>
            <a:r>
              <a:rPr lang="en-US" altLang="en-US" dirty="0"/>
              <a:t>male sex.</a:t>
            </a:r>
          </a:p>
        </p:txBody>
      </p:sp>
    </p:spTree>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1619" name="Rectangle 3"/>
          <p:cNvSpPr>
            <a:spLocks noGrp="1" noChangeArrowheads="1"/>
          </p:cNvSpPr>
          <p:nvPr>
            <p:ph type="body" idx="1"/>
          </p:nvPr>
        </p:nvSpPr>
        <p:spPr>
          <a:xfrm>
            <a:off x="925830" y="1490870"/>
            <a:ext cx="9695278" cy="4699047"/>
          </a:xfrm>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Smoking is a major controllable risk factor for any cardiovascular disease.</a:t>
            </a:r>
          </a:p>
        </p:txBody>
      </p:sp>
    </p:spTree>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12643" name="Rectangle 3"/>
          <p:cNvSpPr>
            <a:spLocks noGrp="1" noChangeArrowheads="1"/>
          </p:cNvSpPr>
          <p:nvPr>
            <p:ph type="body" idx="1"/>
          </p:nvPr>
        </p:nvSpPr>
        <p:spPr/>
        <p:txBody>
          <a:bodyPr rIns="228600"/>
          <a:lstStyle/>
          <a:p>
            <a:pPr marL="457200" indent="-457200">
              <a:spcBef>
                <a:spcPct val="35000"/>
              </a:spcBef>
              <a:buFontTx/>
              <a:buAutoNum type="arabicPeriod" startAt="4"/>
            </a:pPr>
            <a:r>
              <a:rPr lang="en-US" altLang="en-US" dirty="0"/>
              <a:t>A major controllable risk factor for an AMI includes:</a:t>
            </a:r>
          </a:p>
          <a:p>
            <a:pPr marL="1016000" lvl="1" indent="-444500">
              <a:spcBef>
                <a:spcPct val="35000"/>
              </a:spcBef>
              <a:buFontTx/>
              <a:buAutoNum type="alphaUcPeriod"/>
            </a:pPr>
            <a:r>
              <a:rPr lang="en-US" altLang="en-US" dirty="0"/>
              <a:t>older age.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uncontrollable risk factor.</a:t>
            </a:r>
          </a:p>
          <a:p>
            <a:pPr marL="1016000" lvl="1" indent="-444500">
              <a:spcBef>
                <a:spcPct val="35000"/>
              </a:spcBef>
              <a:buFontTx/>
              <a:buAutoNum type="alphaUcPeriod"/>
            </a:pPr>
            <a:r>
              <a:rPr lang="en-US" altLang="en-US" dirty="0"/>
              <a:t>family history.</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an uncontrollable risk factor.</a:t>
            </a:r>
          </a:p>
          <a:p>
            <a:pPr marL="1016000" lvl="1" indent="-444500">
              <a:spcBef>
                <a:spcPct val="35000"/>
              </a:spcBef>
              <a:buFontTx/>
              <a:buAutoNum type="alphaUcPeriod" startAt="3"/>
            </a:pPr>
            <a:r>
              <a:rPr lang="en-US" altLang="en-US" dirty="0"/>
              <a:t>cigarette smoking.</a:t>
            </a:r>
            <a:br>
              <a:rPr lang="en-US" altLang="en-US" dirty="0"/>
            </a:br>
            <a:r>
              <a:rPr lang="en-US" altLang="en-US" b="1" dirty="0"/>
              <a:t>Rationale: </a:t>
            </a:r>
            <a:r>
              <a:rPr lang="en-US" altLang="en-US" dirty="0">
                <a:solidFill>
                  <a:srgbClr val="F37021"/>
                </a:solidFill>
              </a:rPr>
              <a:t>Correct answer.</a:t>
            </a:r>
          </a:p>
          <a:p>
            <a:pPr marL="1016000" lvl="1" indent="-444500">
              <a:spcBef>
                <a:spcPct val="35000"/>
              </a:spcBef>
              <a:buFontTx/>
              <a:buAutoNum type="alphaUcPeriod" startAt="3"/>
            </a:pPr>
            <a:r>
              <a:rPr lang="en-US" altLang="en-US" dirty="0"/>
              <a:t>male sex.</a:t>
            </a:r>
            <a:br>
              <a:rPr lang="en-US" altLang="en-US" dirty="0"/>
            </a:br>
            <a:r>
              <a:rPr lang="en-US" altLang="en-US" b="1" dirty="0"/>
              <a:t>Rationale: </a:t>
            </a:r>
            <a:r>
              <a:rPr lang="en-US" altLang="en-US" dirty="0">
                <a:solidFill>
                  <a:srgbClr val="F37021"/>
                </a:solidFill>
              </a:rPr>
              <a:t>This is an uncontrollable risk factor.</a:t>
            </a:r>
          </a:p>
        </p:txBody>
      </p:sp>
    </p:spTree>
  </p:cSld>
  <p:clrMapOvr>
    <a:masterClrMapping/>
  </p:clrMapOvr>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4691"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patient with cardiac arrest secondary to ventricular fibrillation has the greatest chance for survival if: </a:t>
            </a:r>
          </a:p>
          <a:p>
            <a:pPr marL="1016000" lvl="1" indent="-444500">
              <a:spcBef>
                <a:spcPct val="35000"/>
              </a:spcBef>
              <a:buFontTx/>
              <a:buAutoNum type="alphaUcPeriod"/>
            </a:pPr>
            <a:r>
              <a:rPr lang="en-US" altLang="en-US" dirty="0"/>
              <a:t>CPR is initiated within 10 minutes.</a:t>
            </a:r>
          </a:p>
          <a:p>
            <a:pPr marL="1016000" lvl="1" indent="-444500">
              <a:spcBef>
                <a:spcPct val="35000"/>
              </a:spcBef>
              <a:buFontTx/>
              <a:buAutoNum type="alphaUcPeriod"/>
            </a:pPr>
            <a:r>
              <a:rPr lang="en-US" altLang="en-US" dirty="0"/>
              <a:t>oxygen and rapid transport are provided.</a:t>
            </a:r>
          </a:p>
          <a:p>
            <a:pPr marL="1016000" lvl="1" indent="-444500">
              <a:spcBef>
                <a:spcPct val="35000"/>
              </a:spcBef>
              <a:buFontTx/>
              <a:buAutoNum type="alphaUcPeriod"/>
            </a:pPr>
            <a:r>
              <a:rPr lang="en-US" altLang="en-US" dirty="0"/>
              <a:t>defibrillation is provided within 2 minutes.</a:t>
            </a:r>
          </a:p>
          <a:p>
            <a:pPr marL="1016000" lvl="1" indent="-444500">
              <a:spcBef>
                <a:spcPct val="35000"/>
              </a:spcBef>
              <a:buFontTx/>
              <a:buAutoNum type="alphaUcPeriod"/>
            </a:pPr>
            <a:r>
              <a:rPr lang="en-US" altLang="en-US" dirty="0"/>
              <a:t>paramedics arrive at the scene within </a:t>
            </a:r>
            <a:br>
              <a:rPr lang="en-US" altLang="en-US" dirty="0"/>
            </a:br>
            <a:r>
              <a:rPr lang="en-US" altLang="en-US" dirty="0"/>
              <a:t>5 minutes. </a:t>
            </a:r>
          </a:p>
        </p:txBody>
      </p:sp>
    </p:spTree>
  </p:cSld>
  <p:clrMapOvr>
    <a:masterClrMapping/>
  </p:clrMapOvr>
  <p:transition/>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571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Survival from cardiac arrest secondary to ventricular fibrillation is highest if CPR is provided immediately and defibrillation is provided within 2 minutes of the patient</a:t>
            </a:r>
            <a:r>
              <a:rPr lang="ja-JP" altLang="en-US"/>
              <a:t>’</a:t>
            </a:r>
            <a:r>
              <a:rPr lang="en-US" altLang="ja-JP" dirty="0"/>
              <a:t>s cardiac arrest. Early high-quality CPR and defibrillation are the two most important factors that influence survival from cardiac arrest. </a:t>
            </a:r>
            <a:endParaRPr lang="en-US" altLang="en-US" dirty="0"/>
          </a:p>
        </p:txBody>
      </p:sp>
    </p:spTree>
  </p:cSld>
  <p:clrMapOvr>
    <a:masterClrMapping/>
  </p:clrMapOvr>
  <p:transition/>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16739" name="Rectangle 3"/>
          <p:cNvSpPr>
            <a:spLocks noGrp="1" noChangeArrowheads="1"/>
          </p:cNvSpPr>
          <p:nvPr>
            <p:ph type="body" idx="1"/>
          </p:nvPr>
        </p:nvSpPr>
        <p:spPr/>
        <p:txBody>
          <a:bodyPr rIns="228600"/>
          <a:lstStyle/>
          <a:p>
            <a:pPr marL="457200" indent="-457200">
              <a:spcBef>
                <a:spcPct val="35000"/>
              </a:spcBef>
              <a:buFontTx/>
              <a:buAutoNum type="arabicPeriod" startAt="5"/>
            </a:pPr>
            <a:r>
              <a:rPr lang="en-US" altLang="en-US" dirty="0"/>
              <a:t>A patient with cardiac arrest secondary to ventricular fibrillation has the greatest chance for survival if: </a:t>
            </a:r>
          </a:p>
          <a:p>
            <a:pPr marL="1016000" lvl="1" indent="-444500">
              <a:spcBef>
                <a:spcPct val="35000"/>
              </a:spcBef>
              <a:buFontTx/>
              <a:buAutoNum type="alphaUcPeriod"/>
            </a:pPr>
            <a:r>
              <a:rPr lang="en-US" altLang="en-US" dirty="0"/>
              <a:t>CPR is initiated within 10 minutes.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CPR needs to be initiated immediately. </a:t>
            </a:r>
          </a:p>
          <a:p>
            <a:pPr marL="1016000" lvl="1" indent="-444500">
              <a:spcBef>
                <a:spcPct val="35000"/>
              </a:spcBef>
              <a:buFontTx/>
              <a:buAutoNum type="alphaUcPeriod"/>
            </a:pPr>
            <a:r>
              <a:rPr lang="en-US" altLang="en-US" dirty="0"/>
              <a:t>oxygen and rapid transport are provided.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Oxygen therapy and transport are important parts of resuscitation, but CPR and early defibrillation afford the greatest chance of survivability.</a:t>
            </a:r>
          </a:p>
          <a:p>
            <a:pPr marL="1016000" lvl="1" indent="-444500">
              <a:spcBef>
                <a:spcPct val="35000"/>
              </a:spcBef>
              <a:buFontTx/>
              <a:buAutoNum type="alphaUcPeriod" startAt="3"/>
            </a:pPr>
            <a:r>
              <a:rPr lang="en-US" altLang="en-US" dirty="0"/>
              <a:t>defibrillation is provided within 2 minutes.</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paramedics arrive at the scene within 5 minutes.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Not necessarily; CPR and early defibrillation will provide the greatest chance of survivability. </a:t>
            </a:r>
          </a:p>
        </p:txBody>
      </p:sp>
    </p:spTree>
  </p:cSld>
  <p:clrMapOvr>
    <a:masterClrMapping/>
  </p:clrMapOvr>
  <p:transition/>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8787"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59-year-old woman presents with chest pressure. She is conscious and alert, but her skin is cool, pale, and clammy. Your first step in providing care (treatment) should be: </a:t>
            </a:r>
          </a:p>
          <a:p>
            <a:pPr marL="1016000" lvl="1" indent="-444500">
              <a:spcBef>
                <a:spcPct val="35000"/>
              </a:spcBef>
              <a:buFontTx/>
              <a:buAutoNum type="alphaUcPeriod"/>
            </a:pPr>
            <a:r>
              <a:rPr lang="en-US" altLang="en-US" dirty="0"/>
              <a:t>apply the AED. </a:t>
            </a:r>
          </a:p>
          <a:p>
            <a:pPr marL="1016000" lvl="1" indent="-444500">
              <a:spcBef>
                <a:spcPct val="35000"/>
              </a:spcBef>
              <a:buFontTx/>
              <a:buAutoNum type="alphaUcPeriod"/>
            </a:pPr>
            <a:r>
              <a:rPr lang="en-US" altLang="en-US" dirty="0"/>
              <a:t>administer oxygen. </a:t>
            </a:r>
          </a:p>
          <a:p>
            <a:pPr marL="1016000" lvl="1" indent="-444500">
              <a:spcBef>
                <a:spcPct val="35000"/>
              </a:spcBef>
              <a:buFontTx/>
              <a:buAutoNum type="alphaUcPeriod"/>
            </a:pPr>
            <a:r>
              <a:rPr lang="en-US" altLang="en-US" dirty="0"/>
              <a:t>ask her if she takes nitroglycerin. </a:t>
            </a:r>
          </a:p>
          <a:p>
            <a:pPr marL="1016000" lvl="1" indent="-444500">
              <a:spcBef>
                <a:spcPct val="35000"/>
              </a:spcBef>
              <a:buFontTx/>
              <a:buAutoNum type="alphaUcPeriod"/>
            </a:pPr>
            <a:r>
              <a:rPr lang="en-US" altLang="en-US" dirty="0"/>
              <a:t>take a complete set of vital signs. </a:t>
            </a:r>
          </a:p>
        </p:txBody>
      </p:sp>
    </p:spTree>
  </p:cSld>
  <p:clrMapOvr>
    <a:masterClrMapping/>
  </p:clrMapOvr>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1981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b="1" dirty="0"/>
              <a:t>Rationale: </a:t>
            </a:r>
            <a:r>
              <a:rPr lang="en-US" altLang="en-US" dirty="0"/>
              <a:t>Any patient with suspected cardiac compromise should be given oxygen as soon as possible. Obtaining vital signs and inquiring about the use of nitroglycerin are appropriate; however, you should administer oxygen first. The AED is only applied to patients in cardiac arrest. </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(2 of 17)</a:t>
            </a:r>
          </a:p>
        </p:txBody>
      </p:sp>
      <p:sp>
        <p:nvSpPr>
          <p:cNvPr id="2" name="Rectangle 1"/>
          <p:cNvSpPr/>
          <p:nvPr/>
        </p:nvSpPr>
        <p:spPr>
          <a:xfrm>
            <a:off x="3409952" y="5662661"/>
            <a:ext cx="5333998" cy="646331"/>
          </a:xfrm>
          <a:prstGeom prst="rect">
            <a:avLst/>
          </a:prstGeom>
        </p:spPr>
        <p:txBody>
          <a:bodyPr wrap="square">
            <a:spAutoFit/>
          </a:bodyPr>
          <a:lstStyle/>
          <a:p>
            <a:r>
              <a:rPr lang="en-US" b="1" dirty="0"/>
              <a:t>FIGURE 17-1 </a:t>
            </a:r>
            <a:r>
              <a:rPr lang="en-US" dirty="0"/>
              <a:t>The heart is a four-chambered muscle that pumps blood to all parts of the body.</a:t>
            </a:r>
          </a:p>
        </p:txBody>
      </p:sp>
      <p:sp>
        <p:nvSpPr>
          <p:cNvPr id="4" name="Rectangle 3"/>
          <p:cNvSpPr/>
          <p:nvPr/>
        </p:nvSpPr>
        <p:spPr>
          <a:xfrm>
            <a:off x="3409952" y="6305480"/>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026" name="Picture 2" descr="There are four chambers in the heart, the right atrium and right ventricle with the tricuspid valve between them; the left and right ventricle with the mitral valve between them; the superior vena cava from above and the inferior vena cava from below open into the right atrium; the right ventricle opens into the main pulmonary artery at the pulmonic valve and branches into the right pulmonary artery and the left pulmonary artery; the left ventricle opens into the aorta through the aortic valve. &#10;" title="An illustration of the heart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9952" y="1596707"/>
            <a:ext cx="5333998" cy="38947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0835" name="Rectangle 3"/>
          <p:cNvSpPr>
            <a:spLocks noGrp="1" noChangeArrowheads="1"/>
          </p:cNvSpPr>
          <p:nvPr>
            <p:ph type="body" idx="1"/>
          </p:nvPr>
        </p:nvSpPr>
        <p:spPr/>
        <p:txBody>
          <a:bodyPr rIns="228600"/>
          <a:lstStyle/>
          <a:p>
            <a:pPr marL="457200" indent="-457200">
              <a:spcBef>
                <a:spcPct val="35000"/>
              </a:spcBef>
              <a:buFontTx/>
              <a:buAutoNum type="arabicPeriod" startAt="6"/>
            </a:pPr>
            <a:r>
              <a:rPr lang="en-US" altLang="en-US" dirty="0"/>
              <a:t>A 59-year-old woman presents with chest pressure. She is conscious and alert, but her skin is cool, pale, and clammy. Your first step in providing care (treatment) should be:</a:t>
            </a:r>
          </a:p>
          <a:p>
            <a:pPr marL="1016000" lvl="1" indent="-444500">
              <a:spcBef>
                <a:spcPct val="35000"/>
              </a:spcBef>
              <a:buFontTx/>
              <a:buAutoNum type="alphaUcPeriod"/>
            </a:pPr>
            <a:r>
              <a:rPr lang="en-US" altLang="en-US" dirty="0"/>
              <a:t>apply the AED.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AED is only applied to patients in cardiac arrest.</a:t>
            </a:r>
          </a:p>
          <a:p>
            <a:pPr marL="1016000" lvl="1" indent="-444500">
              <a:spcBef>
                <a:spcPct val="35000"/>
              </a:spcBef>
              <a:buFontTx/>
              <a:buAutoNum type="alphaUcPeriod"/>
            </a:pPr>
            <a:r>
              <a:rPr lang="en-US" altLang="en-US" dirty="0"/>
              <a:t>administer oxygen.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ask her if she takes nitroglycerin.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Inquiring about the use of nitroglycerin is appropriate, but not the first step.</a:t>
            </a:r>
          </a:p>
          <a:p>
            <a:pPr marL="1016000" lvl="1" indent="-444500">
              <a:spcBef>
                <a:spcPct val="35000"/>
              </a:spcBef>
              <a:buFontTx/>
              <a:buAutoNum type="alphaUcPeriod" startAt="3"/>
            </a:pPr>
            <a:r>
              <a:rPr lang="en-US" altLang="en-US" dirty="0"/>
              <a:t>take a complete set of vital signs.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Obtaining vital signs is important, but not the first step.</a:t>
            </a:r>
          </a:p>
        </p:txBody>
      </p:sp>
    </p:spTree>
  </p:cSld>
  <p:clrMapOvr>
    <a:masterClrMapping/>
  </p:clrMapOvr>
  <p:transition/>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2883" name="Rectangle 3"/>
          <p:cNvSpPr>
            <a:spLocks noGrp="1" noChangeArrowheads="1"/>
          </p:cNvSpPr>
          <p:nvPr>
            <p:ph type="body" idx="1"/>
          </p:nvPr>
        </p:nvSpPr>
        <p:spPr/>
        <p:txBody>
          <a:bodyPr rIns="228600"/>
          <a:lstStyle/>
          <a:p>
            <a:pPr marL="457200" indent="-457200">
              <a:spcBef>
                <a:spcPct val="35000"/>
              </a:spcBef>
              <a:buFontTx/>
              <a:buAutoNum type="arabicPeriod" startAt="7"/>
            </a:pPr>
            <a:r>
              <a:rPr lang="en-US" altLang="en-US" dirty="0"/>
              <a:t>If a patient with an implanted pacemaker is in cardiac arrest, the EMT should: </a:t>
            </a:r>
          </a:p>
          <a:p>
            <a:pPr marL="1016000" lvl="1" indent="-444500">
              <a:spcBef>
                <a:spcPct val="35000"/>
              </a:spcBef>
              <a:buFontTx/>
              <a:buAutoNum type="alphaUcPeriod"/>
            </a:pPr>
            <a:r>
              <a:rPr lang="en-US" altLang="en-US" dirty="0"/>
              <a:t>avoid defibrillation with the AED and transport at once.</a:t>
            </a:r>
          </a:p>
          <a:p>
            <a:pPr marL="1016000" lvl="1" indent="-444500">
              <a:spcBef>
                <a:spcPct val="35000"/>
              </a:spcBef>
              <a:buFontTx/>
              <a:buAutoNum type="alphaUcPeriod"/>
            </a:pPr>
            <a:r>
              <a:rPr lang="en-US" altLang="en-US" dirty="0"/>
              <a:t>not apply the AED until he or she contacts medical control. </a:t>
            </a:r>
          </a:p>
          <a:p>
            <a:pPr marL="1016000" lvl="1" indent="-444500">
              <a:spcBef>
                <a:spcPct val="35000"/>
              </a:spcBef>
              <a:buFontTx/>
              <a:buAutoNum type="alphaUcPeriod"/>
            </a:pPr>
            <a:r>
              <a:rPr lang="en-US" altLang="en-US" dirty="0"/>
              <a:t>place the AED pads away from the pacemaker. </a:t>
            </a:r>
          </a:p>
          <a:p>
            <a:pPr marL="1016000" lvl="1" indent="-444500">
              <a:spcBef>
                <a:spcPct val="35000"/>
              </a:spcBef>
              <a:buFontTx/>
              <a:buAutoNum type="alphaUcPeriod"/>
            </a:pPr>
            <a:r>
              <a:rPr lang="en-US" altLang="en-US" dirty="0"/>
              <a:t>apply the AED pads directly over the implanted pacemaker.</a:t>
            </a:r>
          </a:p>
        </p:txBody>
      </p:sp>
    </p:spTree>
  </p:cSld>
  <p:clrMapOvr>
    <a:masterClrMapping/>
  </p:clrMapOvr>
  <p:transition/>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390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C</a:t>
            </a:r>
          </a:p>
          <a:p>
            <a:pPr marL="0" indent="0">
              <a:spcBef>
                <a:spcPct val="35000"/>
              </a:spcBef>
              <a:buFontTx/>
              <a:buNone/>
            </a:pPr>
            <a:r>
              <a:rPr lang="en-US" altLang="en-US" b="1" dirty="0"/>
              <a:t>Rationale: </a:t>
            </a:r>
            <a:r>
              <a:rPr lang="en-US" altLang="en-US" dirty="0"/>
              <a:t>The only modification required for cardiac arrest patients with an implanted pacemaker is to ensure that the AED pads are away from the pacemaker. Placing the AED pads directly over the pacemaker will result in a less effective defibrillation and may damage the pacemaker. </a:t>
            </a:r>
          </a:p>
        </p:txBody>
      </p:sp>
    </p:spTree>
  </p:cSld>
  <p:clrMapOvr>
    <a:masterClrMapping/>
  </p:clrMapOvr>
  <p:transition/>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4931" name="Rectangle 3"/>
          <p:cNvSpPr>
            <a:spLocks noGrp="1" noChangeArrowheads="1"/>
          </p:cNvSpPr>
          <p:nvPr>
            <p:ph type="body" idx="1"/>
          </p:nvPr>
        </p:nvSpPr>
        <p:spPr/>
        <p:txBody>
          <a:bodyPr rIns="228600"/>
          <a:lstStyle/>
          <a:p>
            <a:pPr marL="533400" indent="-533400">
              <a:spcBef>
                <a:spcPct val="35000"/>
              </a:spcBef>
              <a:buFontTx/>
              <a:buAutoNum type="arabicPeriod" startAt="7"/>
            </a:pPr>
            <a:r>
              <a:rPr lang="en-US" altLang="en-US" dirty="0"/>
              <a:t>If a patient with an implanted pacemaker is in cardiac arrest, the EMT should: </a:t>
            </a:r>
          </a:p>
          <a:p>
            <a:pPr marL="1028700" lvl="1" indent="-457200">
              <a:spcBef>
                <a:spcPct val="35000"/>
              </a:spcBef>
              <a:buFontTx/>
              <a:buAutoNum type="alphaUcPeriod"/>
            </a:pPr>
            <a:r>
              <a:rPr lang="en-US" altLang="en-US" dirty="0"/>
              <a:t>avoid defibrillation with the AED and transport at once.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AEDs can be used with pacemakers, but avoid placing pads over pacemakers.</a:t>
            </a:r>
          </a:p>
          <a:p>
            <a:pPr marL="1028700" lvl="1" indent="-457200">
              <a:spcBef>
                <a:spcPct val="35000"/>
              </a:spcBef>
              <a:buFontTx/>
              <a:buAutoNum type="alphaUcPeriod"/>
            </a:pPr>
            <a:r>
              <a:rPr lang="en-US" altLang="en-US" dirty="0"/>
              <a:t>not apply the AED until he or she contacts medical control.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EMTs are trained in the use of AEDs.</a:t>
            </a:r>
          </a:p>
          <a:p>
            <a:pPr marL="1016000" lvl="1" indent="-444500">
              <a:spcBef>
                <a:spcPct val="35000"/>
              </a:spcBef>
              <a:buFontTx/>
              <a:buAutoNum type="alphaUcPeriod" startAt="3"/>
            </a:pPr>
            <a:r>
              <a:rPr lang="en-US" altLang="en-US" dirty="0"/>
              <a:t>place the AED away from the pacemaker.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startAt="3"/>
            </a:pPr>
            <a:r>
              <a:rPr lang="en-US" altLang="en-US" dirty="0"/>
              <a:t>apply the AED pads directly over the implanted pacemaker.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AEDs should not be placed over pacemakers.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6979"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The main advantage of the AED is:</a:t>
            </a:r>
          </a:p>
          <a:p>
            <a:pPr marL="1016000" lvl="1" indent="-444500">
              <a:spcBef>
                <a:spcPct val="35000"/>
              </a:spcBef>
              <a:buFontTx/>
              <a:buAutoNum type="alphaUcPeriod"/>
            </a:pPr>
            <a:r>
              <a:rPr lang="en-US" altLang="en-US" dirty="0"/>
              <a:t>it provides quick delivery of a shock.</a:t>
            </a:r>
          </a:p>
          <a:p>
            <a:pPr marL="1016000" lvl="1" indent="-444500">
              <a:spcBef>
                <a:spcPct val="35000"/>
              </a:spcBef>
              <a:buFontTx/>
              <a:buAutoNum type="alphaUcPeriod"/>
            </a:pPr>
            <a:r>
              <a:rPr lang="en-US" altLang="en-US" dirty="0"/>
              <a:t>it is easier than performing CPR.</a:t>
            </a:r>
          </a:p>
          <a:p>
            <a:pPr marL="1016000" lvl="1" indent="-444500">
              <a:spcBef>
                <a:spcPct val="35000"/>
              </a:spcBef>
              <a:buFontTx/>
              <a:buAutoNum type="alphaUcPeriod"/>
            </a:pPr>
            <a:r>
              <a:rPr lang="en-US" altLang="en-US" dirty="0"/>
              <a:t>there is no need for ALS providers to be on scene.</a:t>
            </a:r>
          </a:p>
          <a:p>
            <a:pPr marL="1016000" lvl="1" indent="-444500">
              <a:spcBef>
                <a:spcPct val="35000"/>
              </a:spcBef>
              <a:buFontTx/>
              <a:buAutoNum type="alphaUcPeriod"/>
            </a:pPr>
            <a:r>
              <a:rPr lang="en-US" altLang="en-US" dirty="0"/>
              <a:t>All of the above.</a:t>
            </a:r>
          </a:p>
          <a:p>
            <a:pPr marL="457200" indent="-457200">
              <a:buFontTx/>
              <a:buAutoNum type="arabicPeriod" startAt="8"/>
            </a:pPr>
            <a:endParaRPr lang="en-US" altLang="en-US" sz="2400" dirty="0"/>
          </a:p>
        </p:txBody>
      </p:sp>
    </p:spTree>
  </p:cSld>
  <p:clrMapOvr>
    <a:masterClrMapping/>
  </p:clrMapOvr>
  <p:transition/>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28003"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The AED provides quick delivery of a shock, is easier to perform than CPR, and does not require ALS providers to operate it.</a:t>
            </a:r>
          </a:p>
        </p:txBody>
      </p:sp>
    </p:spTree>
  </p:cSld>
  <p:clrMapOvr>
    <a:masterClrMapping/>
  </p:clrMapOvr>
  <p:transition/>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29027" name="Rectangle 3"/>
          <p:cNvSpPr>
            <a:spLocks noGrp="1" noChangeArrowheads="1"/>
          </p:cNvSpPr>
          <p:nvPr>
            <p:ph type="body" idx="1"/>
          </p:nvPr>
        </p:nvSpPr>
        <p:spPr/>
        <p:txBody>
          <a:bodyPr rIns="228600"/>
          <a:lstStyle/>
          <a:p>
            <a:pPr marL="457200" indent="-457200">
              <a:spcBef>
                <a:spcPct val="35000"/>
              </a:spcBef>
              <a:buFontTx/>
              <a:buAutoNum type="arabicPeriod" startAt="8"/>
            </a:pPr>
            <a:r>
              <a:rPr lang="en-US" altLang="en-US" dirty="0"/>
              <a:t>The main advantage of the AED is:</a:t>
            </a:r>
          </a:p>
          <a:p>
            <a:pPr marL="1016000" lvl="1" indent="-444500">
              <a:spcBef>
                <a:spcPct val="35000"/>
              </a:spcBef>
              <a:buFontTx/>
              <a:buAutoNum type="alphaUcPeriod"/>
            </a:pPr>
            <a:r>
              <a:rPr lang="en-US" altLang="en-US" dirty="0"/>
              <a:t>it provides quick delivery of a shock.</a:t>
            </a:r>
            <a:br>
              <a:rPr lang="en-US" altLang="en-US" dirty="0"/>
            </a:br>
            <a:r>
              <a:rPr lang="en-US" altLang="en-US" b="1" dirty="0"/>
              <a:t>Rationale: </a:t>
            </a:r>
            <a:r>
              <a:rPr lang="en-US" altLang="en-US" dirty="0">
                <a:solidFill>
                  <a:srgbClr val="F37021"/>
                </a:solidFill>
              </a:rPr>
              <a:t>The AED provides quick delivery of a shock.</a:t>
            </a:r>
          </a:p>
          <a:p>
            <a:pPr marL="1016000" lvl="1" indent="-444500">
              <a:spcBef>
                <a:spcPct val="35000"/>
              </a:spcBef>
              <a:buFontTx/>
              <a:buAutoNum type="alphaUcPeriod"/>
            </a:pPr>
            <a:r>
              <a:rPr lang="en-US" altLang="en-US" dirty="0"/>
              <a:t>it is easier than performing CPR.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AED is easier to perform than CPR.</a:t>
            </a:r>
          </a:p>
          <a:p>
            <a:pPr marL="1016000" lvl="1" indent="-444500">
              <a:spcBef>
                <a:spcPct val="35000"/>
              </a:spcBef>
              <a:buFontTx/>
              <a:buAutoNum type="alphaUcPeriod" startAt="3"/>
            </a:pPr>
            <a:r>
              <a:rPr lang="en-US" altLang="en-US" dirty="0"/>
              <a:t>there is no need for ALS providers to be on scene.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ALS providers do not need to be on scene to put the AED to use.</a:t>
            </a:r>
          </a:p>
          <a:p>
            <a:pPr marL="1016000" lvl="1" indent="-444500">
              <a:spcBef>
                <a:spcPct val="35000"/>
              </a:spcBef>
              <a:buFontTx/>
              <a:buAutoNum type="alphaUcPeriod" startAt="3"/>
            </a:pPr>
            <a:r>
              <a:rPr lang="en-US" altLang="en-US" dirty="0"/>
              <a:t>All of the above.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p:txBody>
      </p:sp>
    </p:spTree>
  </p:cSld>
  <p:clrMapOvr>
    <a:masterClrMapping/>
  </p:clrMapOvr>
  <p:transition/>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1075"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After administering a nitroglycerin tablet to a patient, the EMT should:</a:t>
            </a:r>
          </a:p>
          <a:p>
            <a:pPr marL="1016000" lvl="1" indent="-444500">
              <a:spcBef>
                <a:spcPct val="35000"/>
              </a:spcBef>
              <a:buFontTx/>
              <a:buAutoNum type="alphaUcPeriod"/>
            </a:pPr>
            <a:r>
              <a:rPr lang="en-US" altLang="en-US" dirty="0"/>
              <a:t>check the expiration date of the nitroglycerin.</a:t>
            </a:r>
          </a:p>
          <a:p>
            <a:pPr marL="1016000" lvl="1" indent="-444500">
              <a:spcBef>
                <a:spcPct val="35000"/>
              </a:spcBef>
              <a:buFontTx/>
              <a:buAutoNum type="alphaUcPeriod"/>
            </a:pPr>
            <a:r>
              <a:rPr lang="en-US" altLang="en-US" dirty="0"/>
              <a:t>reassess the patient</a:t>
            </a:r>
            <a:r>
              <a:rPr lang="ja-JP" altLang="en-US"/>
              <a:t>’</a:t>
            </a:r>
            <a:r>
              <a:rPr lang="en-US" altLang="ja-JP" dirty="0"/>
              <a:t>s blood pressure within 5 minutes.</a:t>
            </a:r>
          </a:p>
          <a:p>
            <a:pPr marL="1016000" lvl="1" indent="-444500">
              <a:spcBef>
                <a:spcPct val="35000"/>
              </a:spcBef>
              <a:buFontTx/>
              <a:buAutoNum type="alphaUcPeriod"/>
            </a:pPr>
            <a:r>
              <a:rPr lang="en-US" altLang="en-US" dirty="0"/>
              <a:t>instruct the patient to chew the tablet until it is dissolved.</a:t>
            </a:r>
          </a:p>
          <a:p>
            <a:pPr marL="1016000" lvl="1" indent="-444500">
              <a:spcBef>
                <a:spcPct val="35000"/>
              </a:spcBef>
              <a:buFontTx/>
              <a:buAutoNum type="alphaUcPeriod"/>
            </a:pPr>
            <a:r>
              <a:rPr lang="en-US" altLang="en-US" dirty="0"/>
              <a:t>ensure that the nitroglycerin is prescribed to the patient.</a:t>
            </a:r>
          </a:p>
        </p:txBody>
      </p:sp>
    </p:spTree>
  </p:cSld>
  <p:clrMapOvr>
    <a:masterClrMapping/>
  </p:clrMapOvr>
  <p:transition/>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2099"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B</a:t>
            </a:r>
          </a:p>
          <a:p>
            <a:pPr marL="0" indent="0">
              <a:spcBef>
                <a:spcPct val="35000"/>
              </a:spcBef>
              <a:buFontTx/>
              <a:buNone/>
            </a:pPr>
            <a:r>
              <a:rPr lang="en-US" altLang="en-US" sz="2000" b="1" dirty="0"/>
              <a:t>Rationale: </a:t>
            </a:r>
            <a:r>
              <a:rPr lang="en-US" altLang="en-US" sz="2000" dirty="0"/>
              <a:t>Nitroglycerin is a vasodilator and can lower the patient</a:t>
            </a:r>
            <a:r>
              <a:rPr lang="ja-JP" altLang="en-US" sz="2000" dirty="0"/>
              <a:t>’</a:t>
            </a:r>
            <a:r>
              <a:rPr lang="en-US" altLang="ja-JP" sz="2000" dirty="0"/>
              <a:t>s BP; therefore, you should reassess the patient</a:t>
            </a:r>
            <a:r>
              <a:rPr lang="ja-JP" altLang="en-US" sz="2000" dirty="0"/>
              <a:t>’</a:t>
            </a:r>
            <a:r>
              <a:rPr lang="en-US" altLang="ja-JP" sz="2000" dirty="0"/>
              <a:t>s BP within 5 minutes after giving nitroglycerin. Instruct the patient to allow the nitroglycerin to dissolve under his or her tongue; it should not be chewed. You should check the drug</a:t>
            </a:r>
            <a:r>
              <a:rPr lang="ja-JP" altLang="en-US" sz="2000" dirty="0"/>
              <a:t>’</a:t>
            </a:r>
            <a:r>
              <a:rPr lang="en-US" altLang="ja-JP" sz="2000" dirty="0"/>
              <a:t>s expiration date and ensure that it is prescribed to the patient </a:t>
            </a:r>
            <a:r>
              <a:rPr lang="en-US" altLang="ja-JP" sz="2000" i="1" dirty="0"/>
              <a:t>before</a:t>
            </a:r>
            <a:r>
              <a:rPr lang="en-US" altLang="ja-JP" sz="2000" dirty="0"/>
              <a:t> administering it. </a:t>
            </a:r>
            <a:endParaRPr lang="en-US" altLang="en-US" sz="2000" dirty="0"/>
          </a:p>
        </p:txBody>
      </p:sp>
    </p:spTree>
  </p:cSld>
  <p:clrMapOvr>
    <a:masterClrMapping/>
  </p:clrMapOvr>
  <p:transition/>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33123" name="Rectangle 3"/>
          <p:cNvSpPr>
            <a:spLocks noGrp="1" noChangeArrowheads="1"/>
          </p:cNvSpPr>
          <p:nvPr>
            <p:ph type="body" idx="1"/>
          </p:nvPr>
        </p:nvSpPr>
        <p:spPr/>
        <p:txBody>
          <a:bodyPr rIns="228600"/>
          <a:lstStyle/>
          <a:p>
            <a:pPr marL="457200" indent="-457200">
              <a:spcBef>
                <a:spcPct val="35000"/>
              </a:spcBef>
              <a:buFontTx/>
              <a:buAutoNum type="arabicPeriod" startAt="9"/>
            </a:pPr>
            <a:r>
              <a:rPr lang="en-US" altLang="en-US" dirty="0"/>
              <a:t>After administering a nitroglycerin tablet to a patient, the EMT should:</a:t>
            </a:r>
          </a:p>
          <a:p>
            <a:pPr marL="1016000" lvl="1" indent="-444500">
              <a:spcBef>
                <a:spcPct val="35000"/>
              </a:spcBef>
              <a:buFontTx/>
              <a:buAutoNum type="alphaUcPeriod"/>
            </a:pPr>
            <a:r>
              <a:rPr lang="en-US" altLang="en-US" dirty="0"/>
              <a:t>check the expiration date of the nitroglycerin.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checked before medication administration.</a:t>
            </a:r>
          </a:p>
          <a:p>
            <a:pPr marL="1016000" lvl="1" indent="-444500">
              <a:spcBef>
                <a:spcPct val="35000"/>
              </a:spcBef>
              <a:buFontTx/>
              <a:buAutoNum type="alphaUcPeriod"/>
            </a:pPr>
            <a:r>
              <a:rPr lang="en-US" altLang="en-US" dirty="0"/>
              <a:t>reassess the patient</a:t>
            </a:r>
            <a:r>
              <a:rPr lang="ja-JP" altLang="en-US" dirty="0"/>
              <a:t>’</a:t>
            </a:r>
            <a:r>
              <a:rPr lang="en-US" altLang="ja-JP" dirty="0"/>
              <a:t>s blood pressure within </a:t>
            </a:r>
            <a:br>
              <a:rPr lang="en-US" altLang="ja-JP" dirty="0"/>
            </a:br>
            <a:r>
              <a:rPr lang="en-US" altLang="ja-JP" dirty="0"/>
              <a:t>5 minutes.</a:t>
            </a:r>
            <a:br>
              <a:rPr lang="en-US" altLang="ja-JP" dirty="0"/>
            </a:br>
            <a:r>
              <a:rPr lang="en-US" altLang="ja-JP" b="1" dirty="0"/>
              <a:t>Rationale:</a:t>
            </a:r>
            <a:r>
              <a:rPr lang="en-US" altLang="ja-JP" b="1" dirty="0">
                <a:solidFill>
                  <a:srgbClr val="000000"/>
                </a:solidFill>
              </a:rPr>
              <a:t> </a:t>
            </a:r>
            <a:r>
              <a:rPr lang="en-US" altLang="ja-JP" dirty="0">
                <a:solidFill>
                  <a:srgbClr val="F37021"/>
                </a:solidFill>
              </a:rPr>
              <a:t>Correct answer</a:t>
            </a:r>
          </a:p>
          <a:p>
            <a:pPr marL="1016000" lvl="1" indent="-444500">
              <a:spcBef>
                <a:spcPct val="35000"/>
              </a:spcBef>
              <a:buFontTx/>
              <a:buAutoNum type="alphaUcPeriod" startAt="3"/>
            </a:pPr>
            <a:r>
              <a:rPr lang="en-US" altLang="en-US" dirty="0"/>
              <a:t>instruct the patient to chew the tablet until it is dissolved.</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The tablet is placed under the patient</a:t>
            </a:r>
            <a:r>
              <a:rPr lang="ja-JP" altLang="en-US" dirty="0">
                <a:solidFill>
                  <a:srgbClr val="F37021"/>
                </a:solidFill>
              </a:rPr>
              <a:t>’</a:t>
            </a:r>
            <a:r>
              <a:rPr lang="en-US" altLang="ja-JP" dirty="0">
                <a:solidFill>
                  <a:srgbClr val="F37021"/>
                </a:solidFill>
              </a:rPr>
              <a:t>s tongue and allowed to dissolve.</a:t>
            </a:r>
          </a:p>
          <a:p>
            <a:pPr marL="1016000" lvl="1" indent="-444500">
              <a:spcBef>
                <a:spcPct val="35000"/>
              </a:spcBef>
              <a:buFontTx/>
              <a:buAutoNum type="alphaUcPeriod" startAt="3"/>
            </a:pPr>
            <a:r>
              <a:rPr lang="en-US" altLang="en-US" dirty="0"/>
              <a:t>ensure that the nitroglycerin is prescribed to the patient.</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checked before medication administration.</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(3 of 17)</a:t>
            </a:r>
          </a:p>
        </p:txBody>
      </p:sp>
      <p:sp>
        <p:nvSpPr>
          <p:cNvPr id="14339" name="Content Placeholder 2"/>
          <p:cNvSpPr>
            <a:spLocks noGrp="1"/>
          </p:cNvSpPr>
          <p:nvPr>
            <p:ph type="body" idx="1"/>
          </p:nvPr>
        </p:nvSpPr>
        <p:spPr/>
        <p:txBody>
          <a:bodyPr rIns="228600"/>
          <a:lstStyle/>
          <a:p>
            <a:pPr>
              <a:spcBef>
                <a:spcPct val="35000"/>
              </a:spcBef>
            </a:pPr>
            <a:r>
              <a:rPr lang="en-US" altLang="en-US" dirty="0"/>
              <a:t>One-way valves keep blood flowing in the proper direction.</a:t>
            </a:r>
          </a:p>
          <a:p>
            <a:pPr>
              <a:spcBef>
                <a:spcPct val="35000"/>
              </a:spcBef>
            </a:pPr>
            <a:r>
              <a:rPr lang="en-US" altLang="en-US" dirty="0"/>
              <a:t>The aorta, the body</a:t>
            </a:r>
            <a:r>
              <a:rPr lang="ja-JP" altLang="en-US" dirty="0"/>
              <a:t>’</a:t>
            </a:r>
            <a:r>
              <a:rPr lang="en-US" altLang="ja-JP" dirty="0"/>
              <a:t>s main artery, receives blood ejected from left ventricle.</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5171"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Nitroglycerin is contraindicated in patients:</a:t>
            </a:r>
          </a:p>
          <a:p>
            <a:pPr marL="1257300" lvl="1" indent="-457200">
              <a:spcBef>
                <a:spcPct val="35000"/>
              </a:spcBef>
              <a:buFontTx/>
              <a:buAutoNum type="alphaUcPeriod"/>
            </a:pPr>
            <a:r>
              <a:rPr lang="en-US" altLang="en-US" dirty="0"/>
              <a:t>with a systolic blood pressure less than 100 mm Hg. </a:t>
            </a:r>
          </a:p>
          <a:p>
            <a:pPr marL="1257300" lvl="1" indent="-457200">
              <a:spcBef>
                <a:spcPct val="35000"/>
              </a:spcBef>
              <a:buFontTx/>
              <a:buAutoNum type="alphaUcPeriod"/>
            </a:pPr>
            <a:r>
              <a:rPr lang="en-US" altLang="en-US" dirty="0"/>
              <a:t>with chest pain of greater than 30 minutes duration.</a:t>
            </a:r>
          </a:p>
          <a:p>
            <a:pPr marL="1257300" lvl="1" indent="-457200">
              <a:spcBef>
                <a:spcPct val="35000"/>
              </a:spcBef>
              <a:buFontTx/>
              <a:buAutoNum type="alphaUcPeriod"/>
            </a:pPr>
            <a:r>
              <a:rPr lang="en-US" altLang="en-US" dirty="0"/>
              <a:t>who are currently taking antibiotics for an infection. </a:t>
            </a:r>
          </a:p>
          <a:p>
            <a:pPr marL="1257300" lvl="1" indent="-457200">
              <a:spcBef>
                <a:spcPct val="35000"/>
              </a:spcBef>
              <a:buFontTx/>
              <a:buAutoNum type="alphaUcPeriod"/>
            </a:pPr>
            <a:r>
              <a:rPr lang="en-US" altLang="en-US" dirty="0"/>
              <a:t>who are younger than 40 years of age and have diabetes. </a:t>
            </a:r>
          </a:p>
        </p:txBody>
      </p:sp>
    </p:spTree>
  </p:cSld>
  <p:clrMapOvr>
    <a:masterClrMapping/>
  </p:clrMapOvr>
  <p:transition/>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36195"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Nitroglycerin is a vasodilator and may cause a drop in BP; therefore, it is contraindicated in patients with a systolic BP of less than 100 mm Hg and in patients who have taken erectile dysfunction (ED) drugs within the past 24 to 48 hours. ED drugs are also vasodilators; if given in combination with nitroglycerin, severe hypotension may occur. </a:t>
            </a:r>
          </a:p>
        </p:txBody>
      </p:sp>
    </p:spTree>
  </p:cSld>
  <p:clrMapOvr>
    <a:masterClrMapping/>
  </p:clrMapOvr>
  <p:transition/>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a:lnSpc>
                <a:spcPct val="85000"/>
              </a:lnSpc>
              <a:defRPr/>
            </a:pPr>
            <a:r>
              <a:rPr lang="en-US" dirty="0">
                <a:cs typeface="+mj-cs"/>
              </a:rPr>
              <a:t>Review</a:t>
            </a:r>
            <a:endParaRPr lang="en-US" sz="2000" b="0" dirty="0">
              <a:cs typeface="+mj-cs"/>
            </a:endParaRPr>
          </a:p>
        </p:txBody>
      </p:sp>
      <p:sp>
        <p:nvSpPr>
          <p:cNvPr id="137219" name="Rectangle 3"/>
          <p:cNvSpPr>
            <a:spLocks noGrp="1" noChangeArrowheads="1"/>
          </p:cNvSpPr>
          <p:nvPr>
            <p:ph type="body" idx="1"/>
          </p:nvPr>
        </p:nvSpPr>
        <p:spPr/>
        <p:txBody>
          <a:bodyPr rIns="228600"/>
          <a:lstStyle/>
          <a:p>
            <a:pPr marL="685800" indent="-685800">
              <a:spcBef>
                <a:spcPct val="35000"/>
              </a:spcBef>
              <a:buFontTx/>
              <a:buAutoNum type="arabicPeriod" startAt="10"/>
            </a:pPr>
            <a:r>
              <a:rPr lang="en-US" altLang="en-US" dirty="0"/>
              <a:t>Nitroglycerin is contraindicated in patients:</a:t>
            </a:r>
          </a:p>
          <a:p>
            <a:pPr marL="1257300" lvl="1" indent="-457200">
              <a:spcBef>
                <a:spcPct val="35000"/>
              </a:spcBef>
              <a:buFontTx/>
              <a:buAutoNum type="alphaUcPeriod"/>
            </a:pPr>
            <a:r>
              <a:rPr lang="en-US" altLang="en-US" dirty="0"/>
              <a:t>with a systolic blood pressure less than 100 mm Hg.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257300" lvl="1" indent="-457200">
              <a:spcBef>
                <a:spcPct val="35000"/>
              </a:spcBef>
              <a:buFontTx/>
              <a:buAutoNum type="alphaUcPeriod"/>
            </a:pPr>
            <a:r>
              <a:rPr lang="en-US" altLang="en-US" dirty="0"/>
              <a:t>with chest pain of greater than 30 minutes duration.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Cardiac chest pain is the primary indication for the use of nitroglycerin.</a:t>
            </a:r>
          </a:p>
          <a:p>
            <a:pPr marL="1206500" lvl="1" indent="-406400">
              <a:spcBef>
                <a:spcPct val="15000"/>
              </a:spcBef>
              <a:buFontTx/>
              <a:buAutoNum type="alphaUcPeriod" startAt="3"/>
            </a:pPr>
            <a:r>
              <a:rPr lang="en-US" altLang="en-US" dirty="0"/>
              <a:t>who are currently taking antibiotics for an infection.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Antibiotics are not a contraindication for nitroglycerin use. Prior adverse reactions to the drug and the use of other nitrates would be a contraindication.</a:t>
            </a:r>
          </a:p>
          <a:p>
            <a:pPr marL="1206500" lvl="1" indent="-406400">
              <a:spcBef>
                <a:spcPct val="15000"/>
              </a:spcBef>
              <a:buFontTx/>
              <a:buAutoNum type="alphaUcPeriod" startAt="3"/>
            </a:pPr>
            <a:r>
              <a:rPr lang="en-US" altLang="en-US" dirty="0"/>
              <a:t>who are younger than 40 years of age and have diabetes.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While the patient</a:t>
            </a:r>
            <a:r>
              <a:rPr lang="ja-JP" altLang="en-US" dirty="0">
                <a:solidFill>
                  <a:srgbClr val="F37021"/>
                </a:solidFill>
              </a:rPr>
              <a:t>’</a:t>
            </a:r>
            <a:r>
              <a:rPr lang="en-US" altLang="ja-JP" dirty="0">
                <a:solidFill>
                  <a:srgbClr val="F37021"/>
                </a:solidFill>
              </a:rPr>
              <a:t>s age must be considered, it is not a contraindication.</a:t>
            </a:r>
            <a:endParaRPr lang="en-US" altLang="en-US" dirty="0">
              <a:solidFill>
                <a:srgbClr val="F37021"/>
              </a:solidFill>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(4 of 17)</a:t>
            </a:r>
          </a:p>
        </p:txBody>
      </p:sp>
      <p:sp>
        <p:nvSpPr>
          <p:cNvPr id="2" name="Rectangle 1"/>
          <p:cNvSpPr/>
          <p:nvPr/>
        </p:nvSpPr>
        <p:spPr>
          <a:xfrm>
            <a:off x="1333500" y="5555039"/>
            <a:ext cx="9677400" cy="646331"/>
          </a:xfrm>
          <a:prstGeom prst="rect">
            <a:avLst/>
          </a:prstGeom>
        </p:spPr>
        <p:txBody>
          <a:bodyPr wrap="square">
            <a:spAutoFit/>
          </a:bodyPr>
          <a:lstStyle/>
          <a:p>
            <a:r>
              <a:rPr lang="en-US" b="1" dirty="0"/>
              <a:t>FIGURE 17-2 A. </a:t>
            </a:r>
            <a:r>
              <a:rPr lang="en-US" dirty="0"/>
              <a:t>The right side of the heart receives oxygen-poor blood from the venous circulation. </a:t>
            </a:r>
            <a:r>
              <a:rPr lang="en-US" b="1" dirty="0"/>
              <a:t>B. </a:t>
            </a:r>
            <a:r>
              <a:rPr lang="en-US" dirty="0"/>
              <a:t>The left side of the heart receives oxygen-rich blood from the lungs through the pulmonary veins.</a:t>
            </a:r>
          </a:p>
        </p:txBody>
      </p:sp>
      <p:sp>
        <p:nvSpPr>
          <p:cNvPr id="3" name="Rectangle 2"/>
          <p:cNvSpPr/>
          <p:nvPr/>
        </p:nvSpPr>
        <p:spPr>
          <a:xfrm>
            <a:off x="1333500" y="6220420"/>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pic>
        <p:nvPicPr>
          <p:cNvPr id="2051" name="Picture 3" descr="A: The right side of the heart. Oxygen-poor blood from head and upper body flow through the superior vena cava and oxygen-poor blood from lower body flow through the inferior vena cava into the right atrium. From the right atrium, the blood flows into the right ventricle. From the right ventricle blood is pumped into the main pulmonary artery which branches into two. The Left pulmonary artery carries blood to left lung, and the right pulmonary artery carries blood to the right lung. B: The left side of the heart. Oxygen-rich blood from left lung is carried into the left atrium through the left pulmonary veins. The blood moves into the left ventricle, and oxygen-rich blood is pumped to head, upper body, and lower body through the aorta.&#10;" title="Two illustrations, A and B, of the flow of blood in the right and left sides of the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1466850"/>
            <a:ext cx="8115300" cy="4099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(5 of 17)</a:t>
            </a:r>
          </a:p>
        </p:txBody>
      </p:sp>
      <p:sp>
        <p:nvSpPr>
          <p:cNvPr id="16387" name="Content Placeholder 2"/>
          <p:cNvSpPr>
            <a:spLocks noGrp="1"/>
          </p:cNvSpPr>
          <p:nvPr>
            <p:ph type="body" idx="1"/>
          </p:nvPr>
        </p:nvSpPr>
        <p:spPr/>
        <p:txBody>
          <a:bodyPr rIns="228600"/>
          <a:lstStyle/>
          <a:p>
            <a:pPr>
              <a:spcBef>
                <a:spcPct val="35000"/>
              </a:spcBef>
            </a:pPr>
            <a:r>
              <a:rPr lang="en-US" altLang="en-US" dirty="0"/>
              <a:t>Heart</a:t>
            </a:r>
            <a:r>
              <a:rPr lang="ja-JP" altLang="en-US" dirty="0"/>
              <a:t>’</a:t>
            </a:r>
            <a:r>
              <a:rPr lang="en-US" altLang="ja-JP" dirty="0"/>
              <a:t>s electrical system controls heart rate and coordinates atria and ventricles.</a:t>
            </a:r>
          </a:p>
          <a:p>
            <a:pPr>
              <a:spcBef>
                <a:spcPct val="35000"/>
              </a:spcBef>
            </a:pPr>
            <a:r>
              <a:rPr lang="en-US" altLang="ja-JP" dirty="0"/>
              <a:t>Electrical impulses start at the SA node.</a:t>
            </a:r>
          </a:p>
          <a:p>
            <a:pPr lvl="1">
              <a:spcBef>
                <a:spcPct val="35000"/>
              </a:spcBef>
            </a:pPr>
            <a:r>
              <a:rPr lang="en-US" altLang="ja-JP" dirty="0"/>
              <a:t>Passes from the atria to the ventricles</a:t>
            </a:r>
          </a:p>
          <a:p>
            <a:pPr>
              <a:spcBef>
                <a:spcPct val="35000"/>
              </a:spcBef>
            </a:pPr>
            <a:r>
              <a:rPr lang="en-US" altLang="en-US" dirty="0"/>
              <a:t>Automaticity allows spontaneous contraction without a stimulus from a nerve source.</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(6 of 17)</a:t>
            </a:r>
          </a:p>
        </p:txBody>
      </p:sp>
      <p:sp>
        <p:nvSpPr>
          <p:cNvPr id="19461" name="Text Box 7"/>
          <p:cNvSpPr txBox="1">
            <a:spLocks noChangeArrowheads="1"/>
          </p:cNvSpPr>
          <p:nvPr/>
        </p:nvSpPr>
        <p:spPr bwMode="auto">
          <a:xfrm>
            <a:off x="3384550" y="1360171"/>
            <a:ext cx="5300399" cy="46166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dirty="0">
                <a:solidFill>
                  <a:srgbClr val="000000"/>
                </a:solidFill>
                <a:latin typeface="+mn-lt"/>
              </a:rPr>
              <a:t>Electrical conduction system of the heart</a:t>
            </a:r>
          </a:p>
        </p:txBody>
      </p:sp>
      <p:sp>
        <p:nvSpPr>
          <p:cNvPr id="2" name="Rectangle 1"/>
          <p:cNvSpPr/>
          <p:nvPr/>
        </p:nvSpPr>
        <p:spPr>
          <a:xfrm>
            <a:off x="2998835" y="5108799"/>
            <a:ext cx="7097665" cy="830997"/>
          </a:xfrm>
          <a:prstGeom prst="rect">
            <a:avLst/>
          </a:prstGeom>
        </p:spPr>
        <p:txBody>
          <a:bodyPr wrap="square">
            <a:spAutoFit/>
          </a:bodyPr>
          <a:lstStyle/>
          <a:p>
            <a:r>
              <a:rPr lang="en-US" b="1" dirty="0"/>
              <a:t>FIGURE 17-3 </a:t>
            </a:r>
            <a:r>
              <a:rPr lang="en-US" dirty="0"/>
              <a:t>The electrical conduction system of the heart controls most aspects of heart rate and enables the four chambers to work together.</a:t>
            </a:r>
          </a:p>
          <a:p>
            <a:r>
              <a:rPr lang="en-US" sz="1200" dirty="0"/>
              <a:t>AV = </a:t>
            </a:r>
            <a:r>
              <a:rPr lang="en-US" sz="1200" dirty="0" err="1"/>
              <a:t>atrioventricular</a:t>
            </a:r>
            <a:r>
              <a:rPr lang="en-US" sz="1200" dirty="0"/>
              <a:t>; SA = </a:t>
            </a:r>
            <a:r>
              <a:rPr lang="en-US" sz="1200" dirty="0" err="1"/>
              <a:t>sinoatrial</a:t>
            </a:r>
            <a:r>
              <a:rPr lang="en-US" sz="1200" dirty="0"/>
              <a:t>.</a:t>
            </a:r>
          </a:p>
        </p:txBody>
      </p:sp>
      <p:sp>
        <p:nvSpPr>
          <p:cNvPr id="3" name="Rectangle 2"/>
          <p:cNvSpPr/>
          <p:nvPr/>
        </p:nvSpPr>
        <p:spPr>
          <a:xfrm>
            <a:off x="3017885" y="6069568"/>
            <a:ext cx="1744388"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3074" name="Picture 2" descr="The S A node is at the top of the right atrium. Internodal pathways run between the S A node and the A V node at the intersection of the four chambers. The bundle of his lies between the ventricles and branches as the right bundle branch into the right ventricle and continues as the Purkinje fibers and the left bundle branch into the left ventricle and continues as the left posterior fascicle and left anterior fascicle.&#10;" title="An illustration of the electrical conduction system of the he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0081" y="1746629"/>
            <a:ext cx="4283711" cy="33036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(7 of 17)</a:t>
            </a:r>
          </a:p>
        </p:txBody>
      </p:sp>
      <p:sp>
        <p:nvSpPr>
          <p:cNvPr id="18435" name="Content Placeholder 2"/>
          <p:cNvSpPr>
            <a:spLocks noGrp="1"/>
          </p:cNvSpPr>
          <p:nvPr>
            <p:ph type="body" idx="1"/>
          </p:nvPr>
        </p:nvSpPr>
        <p:spPr/>
        <p:txBody>
          <a:bodyPr rIns="228600"/>
          <a:lstStyle/>
          <a:p>
            <a:pPr>
              <a:spcBef>
                <a:spcPct val="35000"/>
              </a:spcBef>
            </a:pPr>
            <a:r>
              <a:rPr lang="en-US" altLang="en-US" dirty="0"/>
              <a:t>Autonomic nervous system (ANS) controls involuntary activities.</a:t>
            </a:r>
          </a:p>
          <a:p>
            <a:pPr>
              <a:spcBef>
                <a:spcPct val="35000"/>
              </a:spcBef>
            </a:pPr>
            <a:r>
              <a:rPr lang="en-US" altLang="en-US" dirty="0"/>
              <a:t>The ANS has two parts:</a:t>
            </a:r>
          </a:p>
          <a:p>
            <a:pPr lvl="1">
              <a:spcBef>
                <a:spcPct val="35000"/>
              </a:spcBef>
            </a:pPr>
            <a:r>
              <a:rPr lang="en-US" altLang="en-US" dirty="0"/>
              <a:t>Sympathetic nervous system</a:t>
            </a:r>
          </a:p>
          <a:p>
            <a:pPr lvl="1">
              <a:spcBef>
                <a:spcPct val="35000"/>
              </a:spcBef>
            </a:pPr>
            <a:r>
              <a:rPr lang="en-US" altLang="en-US" dirty="0"/>
              <a:t>Parasympathetic nervous system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(8 of 17)</a:t>
            </a:r>
          </a:p>
        </p:txBody>
      </p:sp>
      <p:sp>
        <p:nvSpPr>
          <p:cNvPr id="20483" name="Content Placeholder 2"/>
          <p:cNvSpPr>
            <a:spLocks noGrp="1"/>
          </p:cNvSpPr>
          <p:nvPr>
            <p:ph type="body" idx="1"/>
          </p:nvPr>
        </p:nvSpPr>
        <p:spPr/>
        <p:txBody>
          <a:bodyPr rIns="228600"/>
          <a:lstStyle/>
          <a:p>
            <a:pPr>
              <a:spcBef>
                <a:spcPct val="35000"/>
              </a:spcBef>
              <a:defRPr/>
            </a:pPr>
            <a:r>
              <a:rPr lang="en-US" altLang="en-US" dirty="0"/>
              <a:t>The myocardium must have a continuous supply of oxygen and nutrients to pump blood.</a:t>
            </a:r>
          </a:p>
          <a:p>
            <a:pPr>
              <a:spcBef>
                <a:spcPct val="35000"/>
              </a:spcBef>
              <a:defRPr/>
            </a:pPr>
            <a:r>
              <a:rPr lang="en-US" altLang="en-US" dirty="0"/>
              <a:t>Cardiac output is increased by increasing the heart rate or stroke volume.</a:t>
            </a:r>
          </a:p>
          <a:p>
            <a:pPr>
              <a:spcBef>
                <a:spcPct val="35000"/>
              </a:spcBef>
              <a:defRPr/>
            </a:pPr>
            <a:r>
              <a:rPr lang="en-US" altLang="en-US" dirty="0"/>
              <a:t>In the normal heart, increased blood is delivered to the myocardium by dilating the coronary arteries. </a:t>
            </a:r>
          </a:p>
          <a:p>
            <a:pPr marL="0"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(9 of 17)</a:t>
            </a:r>
          </a:p>
        </p:txBody>
      </p:sp>
      <p:sp>
        <p:nvSpPr>
          <p:cNvPr id="20483" name="Content Placeholder 2"/>
          <p:cNvSpPr>
            <a:spLocks noGrp="1"/>
          </p:cNvSpPr>
          <p:nvPr>
            <p:ph type="body" idx="1"/>
          </p:nvPr>
        </p:nvSpPr>
        <p:spPr/>
        <p:txBody>
          <a:bodyPr rIns="228600"/>
          <a:lstStyle/>
          <a:p>
            <a:pPr>
              <a:spcBef>
                <a:spcPct val="35000"/>
              </a:spcBef>
            </a:pPr>
            <a:r>
              <a:rPr lang="en-US" altLang="en-US" dirty="0"/>
              <a:t>Coronary arteries are blood vessels that supply blood to heart muscle.</a:t>
            </a:r>
          </a:p>
          <a:p>
            <a:pPr>
              <a:spcBef>
                <a:spcPct val="35000"/>
              </a:spcBef>
            </a:pPr>
            <a:r>
              <a:rPr lang="en-US" altLang="en-US" dirty="0"/>
              <a:t>Coronary arteries start at the first part of the aorta:</a:t>
            </a:r>
          </a:p>
          <a:p>
            <a:pPr lvl="1">
              <a:spcBef>
                <a:spcPct val="35000"/>
              </a:spcBef>
            </a:pPr>
            <a:r>
              <a:rPr lang="en-US" altLang="en-US" dirty="0"/>
              <a:t>Right coronary artery</a:t>
            </a:r>
          </a:p>
          <a:p>
            <a:pPr lvl="1">
              <a:spcBef>
                <a:spcPct val="35000"/>
              </a:spcBef>
            </a:pPr>
            <a:r>
              <a:rPr lang="en-US" altLang="en-US" dirty="0"/>
              <a:t>Left coronary artery</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5"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(10 of 17)</a:t>
            </a:r>
          </a:p>
        </p:txBody>
      </p:sp>
      <p:sp>
        <p:nvSpPr>
          <p:cNvPr id="2" name="Rectangle 1"/>
          <p:cNvSpPr/>
          <p:nvPr/>
        </p:nvSpPr>
        <p:spPr>
          <a:xfrm>
            <a:off x="662549" y="5014600"/>
            <a:ext cx="10748432" cy="369332"/>
          </a:xfrm>
          <a:prstGeom prst="rect">
            <a:avLst/>
          </a:prstGeom>
        </p:spPr>
        <p:txBody>
          <a:bodyPr wrap="square">
            <a:spAutoFit/>
          </a:bodyPr>
          <a:lstStyle/>
          <a:p>
            <a:r>
              <a:rPr lang="en-US" b="1" dirty="0"/>
              <a:t>FIGURE 17-4 </a:t>
            </a:r>
            <a:r>
              <a:rPr lang="en-US" dirty="0"/>
              <a:t>Blood flow to the heart. </a:t>
            </a:r>
            <a:r>
              <a:rPr lang="en-US" b="1" dirty="0"/>
              <a:t>A. </a:t>
            </a:r>
            <a:r>
              <a:rPr lang="en-US" dirty="0"/>
              <a:t>Coronary arteries (anterior view). </a:t>
            </a:r>
            <a:r>
              <a:rPr lang="en-US" b="1" dirty="0"/>
              <a:t>B. </a:t>
            </a:r>
            <a:r>
              <a:rPr lang="en-US" dirty="0"/>
              <a:t>Coronary arteries (posterior view).</a:t>
            </a:r>
          </a:p>
        </p:txBody>
      </p:sp>
      <p:sp>
        <p:nvSpPr>
          <p:cNvPr id="3" name="Rectangle 2"/>
          <p:cNvSpPr/>
          <p:nvPr/>
        </p:nvSpPr>
        <p:spPr>
          <a:xfrm>
            <a:off x="662549" y="5383932"/>
            <a:ext cx="2114681"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 B: </a:t>
            </a:r>
            <a:r>
              <a:rPr lang="en-US" sz="1000" dirty="0">
                <a:latin typeface="Arial" panose="020B0604020202020204" pitchFamily="34" charset="0"/>
                <a:cs typeface="Arial" panose="020B0604020202020204" pitchFamily="34" charset="0"/>
              </a:rPr>
              <a:t>© Jones &amp; Bartlett Learning.</a:t>
            </a:r>
          </a:p>
        </p:txBody>
      </p:sp>
      <p:pic>
        <p:nvPicPr>
          <p:cNvPr id="4099" name="Picture 3" descr="Anterior view: The following parts are labeled from top to bottom. Aorta, Superior vena cava, Pulmonary artery, Left coronary artery, Left atrium, Circumflex branch of left coronary artery, Right atrium, Anterior descending branch of left coronary artery, Coronary vein, Right coronary artery in coronary sulcus, and Inferior vena cava. Posterior view: The following parts are labeled from top to bottom. Aorta, Left pulmonary artery, Superior vena cava, Right pulmonary artery, Pulmonary veins, Left atrium, Right atrium, Coronary sinus, Left ventricle, Inferior vena cava, Right ventricle, and Posterior descending coronary artery in posterior interventricular groove.&#10;" title="Two illustrations of the heart in anterior and posterior view with parts 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88" y="1524252"/>
            <a:ext cx="10165362" cy="34135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(1 of 5)</a:t>
            </a:r>
          </a:p>
        </p:txBody>
      </p:sp>
      <p:sp>
        <p:nvSpPr>
          <p:cNvPr id="4099" name="Rectangle 3"/>
          <p:cNvSpPr>
            <a:spLocks noGrp="1" noChangeArrowheads="1"/>
          </p:cNvSpPr>
          <p:nvPr>
            <p:ph type="body" idx="1"/>
          </p:nvPr>
        </p:nvSpPr>
        <p:spPr/>
        <p:txBody>
          <a:bodyPr rIns="228600"/>
          <a:lstStyle/>
          <a:p>
            <a:pPr marL="0" indent="0" eaLnBrk="1" hangingPunct="1">
              <a:buFontTx/>
              <a:buNone/>
            </a:pPr>
            <a:r>
              <a:rPr lang="en-US" altLang="en-US" b="1" dirty="0"/>
              <a:t>Pathophysiology</a:t>
            </a:r>
          </a:p>
          <a:p>
            <a:pPr marL="0" indent="0" eaLnBrk="1" hangingPunct="1">
              <a:spcBef>
                <a:spcPct val="35000"/>
              </a:spcBef>
              <a:buFontTx/>
              <a:buNone/>
            </a:pPr>
            <a:r>
              <a:rPr lang="en-US" altLang="en-US" dirty="0"/>
              <a:t>Applies fundamental knowledge of the pathophysiology of respiration and perfusion to patient assessment and management.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body" idx="1"/>
          </p:nvPr>
        </p:nvSpPr>
        <p:spPr/>
        <p:txBody>
          <a:bodyPr rIns="228600"/>
          <a:lstStyle/>
          <a:p>
            <a:pPr>
              <a:spcBef>
                <a:spcPct val="35000"/>
              </a:spcBef>
            </a:pPr>
            <a:r>
              <a:rPr lang="en-US" altLang="en-US" dirty="0"/>
              <a:t>Arteries supply oxygen to different parts of the body:</a:t>
            </a:r>
          </a:p>
          <a:p>
            <a:pPr lvl="1">
              <a:spcBef>
                <a:spcPct val="35000"/>
              </a:spcBef>
            </a:pPr>
            <a:r>
              <a:rPr lang="en-US" altLang="en-US" dirty="0"/>
              <a:t>Right and left carotid	</a:t>
            </a:r>
            <a:endParaRPr lang="en-US" altLang="en-US" b="1" dirty="0"/>
          </a:p>
          <a:p>
            <a:pPr lvl="1">
              <a:spcBef>
                <a:spcPct val="35000"/>
              </a:spcBef>
            </a:pPr>
            <a:r>
              <a:rPr lang="en-US" altLang="en-US" dirty="0"/>
              <a:t>Right and left subclavian</a:t>
            </a:r>
          </a:p>
          <a:p>
            <a:pPr lvl="1">
              <a:spcBef>
                <a:spcPct val="35000"/>
              </a:spcBef>
            </a:pPr>
            <a:r>
              <a:rPr lang="en-US" altLang="en-US" dirty="0"/>
              <a:t>Brachial</a:t>
            </a:r>
          </a:p>
          <a:p>
            <a:pPr lvl="1">
              <a:spcBef>
                <a:spcPct val="35000"/>
              </a:spcBef>
            </a:pPr>
            <a:r>
              <a:rPr lang="en-US" altLang="en-US" dirty="0"/>
              <a:t>Radial and ulnar</a:t>
            </a:r>
          </a:p>
          <a:p>
            <a:pPr lvl="1">
              <a:spcBef>
                <a:spcPct val="35000"/>
              </a:spcBef>
            </a:pPr>
            <a:r>
              <a:rPr lang="en-US" altLang="en-US" dirty="0"/>
              <a:t>Right and left iliac</a:t>
            </a:r>
          </a:p>
          <a:p>
            <a:pPr lvl="1">
              <a:spcBef>
                <a:spcPct val="35000"/>
              </a:spcBef>
            </a:pPr>
            <a:r>
              <a:rPr lang="en-US" altLang="en-US" dirty="0"/>
              <a:t>Right and left femoral</a:t>
            </a:r>
          </a:p>
          <a:p>
            <a:pPr lvl="1">
              <a:spcBef>
                <a:spcPct val="35000"/>
              </a:spcBef>
            </a:pPr>
            <a:r>
              <a:rPr lang="en-US" altLang="en-US" dirty="0"/>
              <a:t>Anterior and posterior tibial and peroneal</a:t>
            </a:r>
          </a:p>
          <a:p>
            <a:pPr lvl="1">
              <a:spcBef>
                <a:spcPct val="35000"/>
              </a:spcBef>
            </a:pPr>
            <a:endParaRPr lang="en-US" altLang="en-US" dirty="0"/>
          </a:p>
        </p:txBody>
      </p:sp>
      <p:sp>
        <p:nvSpPr>
          <p:cNvPr id="113667"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(11 of 17)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(12 of 17)</a:t>
            </a:r>
          </a:p>
        </p:txBody>
      </p:sp>
      <p:sp>
        <p:nvSpPr>
          <p:cNvPr id="23555" name="Content Placeholder 2"/>
          <p:cNvSpPr>
            <a:spLocks noGrp="1"/>
          </p:cNvSpPr>
          <p:nvPr>
            <p:ph type="body" idx="1"/>
          </p:nvPr>
        </p:nvSpPr>
        <p:spPr/>
        <p:txBody>
          <a:bodyPr rIns="228600"/>
          <a:lstStyle/>
          <a:p>
            <a:pPr>
              <a:spcBef>
                <a:spcPct val="35000"/>
              </a:spcBef>
            </a:pPr>
            <a:r>
              <a:rPr lang="en-US" altLang="en-US" dirty="0"/>
              <a:t>Arterioles and capillaries are smaller vessels.</a:t>
            </a:r>
          </a:p>
          <a:p>
            <a:pPr lvl="1">
              <a:spcBef>
                <a:spcPct val="35000"/>
              </a:spcBef>
            </a:pPr>
            <a:r>
              <a:rPr lang="en-US" altLang="en-US" dirty="0"/>
              <a:t>Capillaries connect arterioles to venules.</a:t>
            </a:r>
          </a:p>
          <a:p>
            <a:pPr>
              <a:spcBef>
                <a:spcPct val="35000"/>
              </a:spcBef>
            </a:pPr>
            <a:r>
              <a:rPr lang="en-US" altLang="en-US" dirty="0"/>
              <a:t>Venules are the smallest branches of the veins.</a:t>
            </a:r>
          </a:p>
          <a:p>
            <a:pPr lvl="1">
              <a:spcBef>
                <a:spcPct val="35000"/>
              </a:spcBef>
            </a:pPr>
            <a:r>
              <a:rPr lang="en-US" altLang="en-US" dirty="0"/>
              <a:t>Venae cavae return deoxygenated blood to the heart.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(13 of 17)</a:t>
            </a:r>
          </a:p>
        </p:txBody>
      </p:sp>
      <p:sp>
        <p:nvSpPr>
          <p:cNvPr id="24579" name="Content Placeholder 2"/>
          <p:cNvSpPr>
            <a:spLocks noGrp="1"/>
          </p:cNvSpPr>
          <p:nvPr>
            <p:ph type="body" idx="1"/>
          </p:nvPr>
        </p:nvSpPr>
        <p:spPr/>
        <p:txBody>
          <a:bodyPr rIns="228600"/>
          <a:lstStyle/>
          <a:p>
            <a:pPr>
              <a:spcBef>
                <a:spcPct val="35000"/>
              </a:spcBef>
            </a:pPr>
            <a:r>
              <a:rPr lang="en-US" altLang="en-US" dirty="0"/>
              <a:t>Blood consists of:</a:t>
            </a:r>
          </a:p>
          <a:p>
            <a:pPr lvl="1">
              <a:spcBef>
                <a:spcPct val="35000"/>
              </a:spcBef>
            </a:pPr>
            <a:r>
              <a:rPr lang="en-US" altLang="en-US" dirty="0"/>
              <a:t>Red blood cells, which carry oxygen</a:t>
            </a:r>
          </a:p>
          <a:p>
            <a:pPr lvl="1">
              <a:spcBef>
                <a:spcPct val="35000"/>
              </a:spcBef>
            </a:pPr>
            <a:r>
              <a:rPr lang="en-US" altLang="en-US" dirty="0"/>
              <a:t>White blood cells, which fight infection</a:t>
            </a:r>
          </a:p>
          <a:p>
            <a:pPr lvl="1">
              <a:spcBef>
                <a:spcPct val="35000"/>
              </a:spcBef>
            </a:pPr>
            <a:r>
              <a:rPr lang="en-US" altLang="en-US" dirty="0"/>
              <a:t>Platelets, which help blood to clot</a:t>
            </a:r>
          </a:p>
          <a:p>
            <a:pPr lvl="1">
              <a:spcBef>
                <a:spcPct val="35000"/>
              </a:spcBef>
            </a:pPr>
            <a:r>
              <a:rPr lang="en-US" altLang="en-US" dirty="0"/>
              <a:t>Plasma, which is the fluid cells float </a:t>
            </a:r>
            <a:r>
              <a:rPr lang="en-US" altLang="en-US" sz="2200" dirty="0"/>
              <a:t>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(14 of 17)</a:t>
            </a:r>
          </a:p>
        </p:txBody>
      </p:sp>
      <p:sp>
        <p:nvSpPr>
          <p:cNvPr id="25603" name="Content Placeholder 2"/>
          <p:cNvSpPr>
            <a:spLocks noGrp="1"/>
          </p:cNvSpPr>
          <p:nvPr>
            <p:ph type="body" idx="1"/>
          </p:nvPr>
        </p:nvSpPr>
        <p:spPr/>
        <p:txBody>
          <a:bodyPr rIns="228600"/>
          <a:lstStyle/>
          <a:p>
            <a:pPr>
              <a:spcBef>
                <a:spcPct val="35000"/>
              </a:spcBef>
            </a:pPr>
            <a:r>
              <a:rPr lang="en-US" altLang="en-US" dirty="0"/>
              <a:t>Blood pressure is the force of circulating blood against artery walls.</a:t>
            </a:r>
          </a:p>
          <a:p>
            <a:pPr lvl="1">
              <a:spcBef>
                <a:spcPct val="35000"/>
              </a:spcBef>
            </a:pPr>
            <a:r>
              <a:rPr lang="en-US" altLang="en-US" dirty="0"/>
              <a:t>Systolic blood pressure</a:t>
            </a:r>
          </a:p>
          <a:p>
            <a:pPr lvl="2"/>
            <a:r>
              <a:rPr lang="en-US" altLang="en-US" sz="2000" dirty="0"/>
              <a:t>The maximum pressure generated by left ventricle</a:t>
            </a:r>
          </a:p>
          <a:p>
            <a:pPr lvl="1">
              <a:spcBef>
                <a:spcPct val="35000"/>
              </a:spcBef>
            </a:pPr>
            <a:r>
              <a:rPr lang="en-US" altLang="en-US" dirty="0"/>
              <a:t>Diastolic blood pressure</a:t>
            </a:r>
          </a:p>
          <a:p>
            <a:pPr lvl="2"/>
            <a:r>
              <a:rPr lang="en-US" altLang="en-US" sz="2000" dirty="0"/>
              <a:t>The pressure against artery walls while the left ventricle is at rest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(15 of 17)</a:t>
            </a:r>
          </a:p>
        </p:txBody>
      </p:sp>
      <p:sp>
        <p:nvSpPr>
          <p:cNvPr id="26627" name="Content Placeholder 2"/>
          <p:cNvSpPr>
            <a:spLocks noGrp="1"/>
          </p:cNvSpPr>
          <p:nvPr>
            <p:ph type="body" idx="1"/>
          </p:nvPr>
        </p:nvSpPr>
        <p:spPr/>
        <p:txBody>
          <a:bodyPr rIns="228600"/>
          <a:lstStyle/>
          <a:p>
            <a:pPr>
              <a:spcBef>
                <a:spcPct val="35000"/>
              </a:spcBef>
            </a:pPr>
            <a:r>
              <a:rPr lang="en-US" altLang="en-US" dirty="0"/>
              <a:t>A pulse is felt when blood passes through an artery during systole.</a:t>
            </a:r>
          </a:p>
          <a:p>
            <a:pPr lvl="1">
              <a:spcBef>
                <a:spcPct val="35000"/>
              </a:spcBef>
            </a:pPr>
            <a:r>
              <a:rPr lang="en-US" altLang="en-US" dirty="0"/>
              <a:t>Peripheral pulses felt in the extremities</a:t>
            </a:r>
          </a:p>
          <a:p>
            <a:pPr lvl="1">
              <a:spcBef>
                <a:spcPct val="35000"/>
              </a:spcBef>
            </a:pPr>
            <a:r>
              <a:rPr lang="en-US" altLang="en-US" dirty="0"/>
              <a:t>Central pulses felt near the body</a:t>
            </a:r>
            <a:r>
              <a:rPr lang="ja-JP" altLang="en-US"/>
              <a:t>’</a:t>
            </a:r>
            <a:r>
              <a:rPr lang="en-US" altLang="ja-JP" dirty="0"/>
              <a:t>s trunk</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 The gloved hand is pressing the woman's neck. B. The gloved hand is pressing the woman's groin area over her shorts. C. The gloved hand is pressing the woman's upper arm region. D. The gloved hand is pressing the woman's wrist. E. The gloved hand is pressing the woman's ankle. F. The gloved hand is pressing the woman's foot. &#10;" title="A series of photos of the common pulse points on a person. A woman is lying unconsciously while a pair of hands wearing gloves is indicating the various pulse points on her bod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24788" y="1392882"/>
            <a:ext cx="4003700" cy="4207548"/>
          </a:xfrm>
          <a:prstGeom prst="rect">
            <a:avLst/>
          </a:prstGeom>
          <a:noFill/>
          <a:extLst>
            <a:ext uri="{909E8E84-426E-40DD-AFC4-6F175D3DCCD1}">
              <a14:hiddenFill xmlns:a14="http://schemas.microsoft.com/office/drawing/2010/main">
                <a:solidFill>
                  <a:srgbClr val="FFFFFF"/>
                </a:solidFill>
              </a14:hiddenFill>
            </a:ext>
          </a:extLst>
        </p:spPr>
      </p:pic>
      <p:sp>
        <p:nvSpPr>
          <p:cNvPr id="327682"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(16 of 17)</a:t>
            </a:r>
          </a:p>
        </p:txBody>
      </p:sp>
      <p:sp>
        <p:nvSpPr>
          <p:cNvPr id="31753" name="Text Box 10"/>
          <p:cNvSpPr txBox="1">
            <a:spLocks noChangeArrowheads="1"/>
          </p:cNvSpPr>
          <p:nvPr/>
        </p:nvSpPr>
        <p:spPr bwMode="auto">
          <a:xfrm>
            <a:off x="3001146" y="1384994"/>
            <a:ext cx="1018484"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2200" dirty="0">
                <a:solidFill>
                  <a:srgbClr val="000000"/>
                </a:solidFill>
                <a:latin typeface="+mn-lt"/>
              </a:rPr>
              <a:t>Carotid</a:t>
            </a:r>
          </a:p>
        </p:txBody>
      </p:sp>
      <p:sp>
        <p:nvSpPr>
          <p:cNvPr id="31754" name="Text Box 11"/>
          <p:cNvSpPr txBox="1">
            <a:spLocks noChangeArrowheads="1"/>
          </p:cNvSpPr>
          <p:nvPr/>
        </p:nvSpPr>
        <p:spPr bwMode="auto">
          <a:xfrm>
            <a:off x="8112797" y="1390650"/>
            <a:ext cx="1117357"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2200" dirty="0">
                <a:solidFill>
                  <a:srgbClr val="000000"/>
                </a:solidFill>
                <a:latin typeface="+mn-lt"/>
              </a:rPr>
              <a:t>Femoral</a:t>
            </a:r>
          </a:p>
        </p:txBody>
      </p:sp>
      <p:sp>
        <p:nvSpPr>
          <p:cNvPr id="31755" name="Text Box 12"/>
          <p:cNvSpPr txBox="1">
            <a:spLocks noChangeArrowheads="1"/>
          </p:cNvSpPr>
          <p:nvPr/>
        </p:nvSpPr>
        <p:spPr bwMode="auto">
          <a:xfrm>
            <a:off x="2934085" y="2832101"/>
            <a:ext cx="1094210"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2200" dirty="0">
                <a:solidFill>
                  <a:srgbClr val="000000"/>
                </a:solidFill>
                <a:latin typeface="+mn-lt"/>
              </a:rPr>
              <a:t>Brachial</a:t>
            </a:r>
          </a:p>
        </p:txBody>
      </p:sp>
      <p:sp>
        <p:nvSpPr>
          <p:cNvPr id="31756" name="Text Box 13"/>
          <p:cNvSpPr txBox="1">
            <a:spLocks noChangeArrowheads="1"/>
          </p:cNvSpPr>
          <p:nvPr/>
        </p:nvSpPr>
        <p:spPr bwMode="auto">
          <a:xfrm>
            <a:off x="8131847" y="2832101"/>
            <a:ext cx="883575"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2200" dirty="0">
                <a:solidFill>
                  <a:srgbClr val="000000"/>
                </a:solidFill>
                <a:latin typeface="+mn-lt"/>
              </a:rPr>
              <a:t>Radial</a:t>
            </a:r>
          </a:p>
        </p:txBody>
      </p:sp>
      <p:sp>
        <p:nvSpPr>
          <p:cNvPr id="31757" name="Text Box 14"/>
          <p:cNvSpPr txBox="1">
            <a:spLocks noChangeArrowheads="1"/>
          </p:cNvSpPr>
          <p:nvPr/>
        </p:nvSpPr>
        <p:spPr bwMode="auto">
          <a:xfrm>
            <a:off x="2097618" y="4241800"/>
            <a:ext cx="1856021"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2200" dirty="0">
                <a:solidFill>
                  <a:srgbClr val="000000"/>
                </a:solidFill>
                <a:latin typeface="+mn-lt"/>
              </a:rPr>
              <a:t>Posterior tibial</a:t>
            </a:r>
          </a:p>
        </p:txBody>
      </p:sp>
      <p:sp>
        <p:nvSpPr>
          <p:cNvPr id="31758" name="Text Box 15"/>
          <p:cNvSpPr txBox="1">
            <a:spLocks noChangeArrowheads="1"/>
          </p:cNvSpPr>
          <p:nvPr/>
        </p:nvSpPr>
        <p:spPr bwMode="auto">
          <a:xfrm>
            <a:off x="8145397" y="4278015"/>
            <a:ext cx="1758815" cy="4308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spAutoFit/>
          </a:bodyPr>
          <a:lstStyle>
            <a:lvl1pPr eaLnBrk="0" hangingPunct="0">
              <a:defRPr sz="2400">
                <a:solidFill>
                  <a:schemeClr val="tx1"/>
                </a:solidFill>
                <a:latin typeface="Times New Roman" charset="0"/>
                <a:ea typeface="ヒラギノ角ゴ Pro W3" charset="0"/>
                <a:cs typeface="ヒラギノ角ゴ Pro W3" charset="0"/>
              </a:defRPr>
            </a:lvl1pPr>
            <a:lvl2pPr marL="742950" indent="-285750" eaLnBrk="0" hangingPunct="0">
              <a:defRPr sz="2400">
                <a:solidFill>
                  <a:schemeClr val="tx1"/>
                </a:solidFill>
                <a:latin typeface="Times New Roman" charset="0"/>
                <a:ea typeface="ヒラギノ角ゴ Pro W3" charset="0"/>
                <a:cs typeface="ヒラギノ角ゴ Pro W3" charset="0"/>
              </a:defRPr>
            </a:lvl2pPr>
            <a:lvl3pPr marL="1143000" indent="-228600" eaLnBrk="0" hangingPunct="0">
              <a:defRPr sz="2400">
                <a:solidFill>
                  <a:schemeClr val="tx1"/>
                </a:solidFill>
                <a:latin typeface="Times New Roman" charset="0"/>
                <a:ea typeface="ヒラギノ角ゴ Pro W3" charset="0"/>
                <a:cs typeface="ヒラギノ角ゴ Pro W3" charset="0"/>
              </a:defRPr>
            </a:lvl3pPr>
            <a:lvl4pPr marL="1600200" indent="-228600" eaLnBrk="0" hangingPunct="0">
              <a:defRPr sz="2400">
                <a:solidFill>
                  <a:schemeClr val="tx1"/>
                </a:solidFill>
                <a:latin typeface="Times New Roman" charset="0"/>
                <a:ea typeface="ヒラギノ角ゴ Pro W3" charset="0"/>
                <a:cs typeface="ヒラギノ角ゴ Pro W3" charset="0"/>
              </a:defRPr>
            </a:lvl4pPr>
            <a:lvl5pPr marL="2057400" indent="-228600" eaLnBrk="0" hangingPunct="0">
              <a:defRPr sz="2400">
                <a:solidFill>
                  <a:schemeClr val="tx1"/>
                </a:solidFill>
                <a:latin typeface="Times New Roman" charset="0"/>
                <a:ea typeface="ヒラギノ角ゴ Pro W3" charset="0"/>
                <a:cs typeface="ヒラギノ角ゴ Pro W3" charset="0"/>
              </a:defRPr>
            </a:lvl5pPr>
            <a:lvl6pPr marL="25146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6pPr>
            <a:lvl7pPr marL="29718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7pPr>
            <a:lvl8pPr marL="34290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8pPr>
            <a:lvl9pPr marL="3886200" indent="-228600" algn="ctr" eaLnBrk="0" fontAlgn="base" hangingPunct="0">
              <a:spcBef>
                <a:spcPct val="0"/>
              </a:spcBef>
              <a:spcAft>
                <a:spcPct val="0"/>
              </a:spcAft>
              <a:defRPr sz="2400">
                <a:solidFill>
                  <a:schemeClr val="tx1"/>
                </a:solidFill>
                <a:latin typeface="Times New Roman" charset="0"/>
                <a:ea typeface="ヒラギノ角ゴ Pro W3" charset="0"/>
                <a:cs typeface="ヒラギノ角ゴ Pro W3" charset="0"/>
              </a:defRPr>
            </a:lvl9pPr>
          </a:lstStyle>
          <a:p>
            <a:pPr eaLnBrk="1" hangingPunct="1">
              <a:defRPr/>
            </a:pPr>
            <a:r>
              <a:rPr lang="en-US" sz="2200" dirty="0">
                <a:solidFill>
                  <a:srgbClr val="000000"/>
                </a:solidFill>
                <a:latin typeface="+mn-lt"/>
              </a:rPr>
              <a:t>Dorsalis pedis</a:t>
            </a:r>
          </a:p>
        </p:txBody>
      </p:sp>
      <p:sp>
        <p:nvSpPr>
          <p:cNvPr id="2" name="Rectangle 1"/>
          <p:cNvSpPr/>
          <p:nvPr/>
        </p:nvSpPr>
        <p:spPr>
          <a:xfrm>
            <a:off x="533400" y="5718162"/>
            <a:ext cx="11239501" cy="830997"/>
          </a:xfrm>
          <a:prstGeom prst="rect">
            <a:avLst/>
          </a:prstGeom>
        </p:spPr>
        <p:txBody>
          <a:bodyPr wrap="square">
            <a:spAutoFit/>
          </a:bodyPr>
          <a:lstStyle/>
          <a:p>
            <a:r>
              <a:rPr lang="en-US" sz="1600" b="1" dirty="0"/>
              <a:t>FIGURE 17-7 </a:t>
            </a:r>
            <a:r>
              <a:rPr lang="en-US" sz="1600" dirty="0"/>
              <a:t>Common pulse points. </a:t>
            </a:r>
            <a:r>
              <a:rPr lang="en-US" sz="1600" b="1" dirty="0"/>
              <a:t>A. </a:t>
            </a:r>
            <a:r>
              <a:rPr lang="en-US" sz="1600" dirty="0"/>
              <a:t>The carotid pulse is felt in the neck. </a:t>
            </a:r>
            <a:r>
              <a:rPr lang="en-US" sz="1600" b="1" dirty="0"/>
              <a:t>B. </a:t>
            </a:r>
            <a:r>
              <a:rPr lang="en-US" sz="1600" dirty="0"/>
              <a:t>The femoral pulse is felt in the groin area. </a:t>
            </a:r>
            <a:r>
              <a:rPr lang="en-US" sz="1600" b="1" dirty="0"/>
              <a:t>C. </a:t>
            </a:r>
            <a:r>
              <a:rPr lang="en-US" sz="1600" dirty="0"/>
              <a:t>The brachial pulse is felt on the inside of the upper arm. </a:t>
            </a:r>
            <a:r>
              <a:rPr lang="en-US" sz="1600" b="1" dirty="0"/>
              <a:t>D. </a:t>
            </a:r>
            <a:r>
              <a:rPr lang="en-US" sz="1600" dirty="0"/>
              <a:t>The radial pulse is felt on the thumb side of the wrist.  </a:t>
            </a:r>
            <a:r>
              <a:rPr lang="en-US" sz="1600" b="1" dirty="0"/>
              <a:t>E. </a:t>
            </a:r>
            <a:r>
              <a:rPr lang="en-US" sz="1600" dirty="0"/>
              <a:t>The posterior </a:t>
            </a:r>
            <a:r>
              <a:rPr lang="en-US" sz="1600" dirty="0" err="1"/>
              <a:t>tibial</a:t>
            </a:r>
            <a:r>
              <a:rPr lang="en-US" sz="1600" dirty="0"/>
              <a:t> pulse is felt on the inside of the ankle. </a:t>
            </a:r>
            <a:r>
              <a:rPr lang="en-US" sz="1600" b="1" dirty="0"/>
              <a:t>F. </a:t>
            </a:r>
            <a:r>
              <a:rPr lang="en-US" sz="1600" dirty="0"/>
              <a:t>The </a:t>
            </a:r>
            <a:r>
              <a:rPr lang="en-US" sz="1600" dirty="0" err="1"/>
              <a:t>dorsalis</a:t>
            </a:r>
            <a:r>
              <a:rPr lang="en-US" sz="1600" dirty="0"/>
              <a:t> </a:t>
            </a:r>
            <a:r>
              <a:rPr lang="en-US" sz="1600" dirty="0" err="1"/>
              <a:t>pedis</a:t>
            </a:r>
            <a:r>
              <a:rPr lang="en-US" sz="1600" dirty="0"/>
              <a:t> pulse is felt on the top of the foot.</a:t>
            </a:r>
          </a:p>
        </p:txBody>
      </p:sp>
      <p:sp>
        <p:nvSpPr>
          <p:cNvPr id="3" name="Rectangle 2"/>
          <p:cNvSpPr/>
          <p:nvPr/>
        </p:nvSpPr>
        <p:spPr>
          <a:xfrm>
            <a:off x="552450" y="6521883"/>
            <a:ext cx="2073003" cy="246221"/>
          </a:xfrm>
          <a:prstGeom prst="rect">
            <a:avLst/>
          </a:prstGeom>
        </p:spPr>
        <p:txBody>
          <a:bodyPr wrap="none">
            <a:spAutoFit/>
          </a:bodyPr>
          <a:lstStyle/>
          <a:p>
            <a:r>
              <a:rPr lang="en-US" sz="1000" b="1" dirty="0">
                <a:latin typeface="Arial" panose="020B0604020202020204" pitchFamily="34" charset="0"/>
                <a:cs typeface="Arial" panose="020B0604020202020204" pitchFamily="34" charset="0"/>
              </a:rPr>
              <a:t>A-F: </a:t>
            </a:r>
            <a:r>
              <a:rPr lang="en-US" sz="1000" dirty="0">
                <a:latin typeface="Arial" panose="020B0604020202020204" pitchFamily="34" charset="0"/>
                <a:cs typeface="Arial" panose="020B0604020202020204" pitchFamily="34" charset="0"/>
              </a:rPr>
              <a:t>© Jones &amp; Bartlett Learning.</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nSpc>
                <a:spcPct val="85000"/>
              </a:lnSpc>
              <a:defRPr/>
            </a:pPr>
            <a:r>
              <a:rPr lang="en-US" dirty="0">
                <a:cs typeface="+mj-cs"/>
              </a:rPr>
              <a:t>Anatomy and Physiology </a:t>
            </a:r>
            <a:r>
              <a:rPr lang="en-US" sz="2000" b="0" dirty="0">
                <a:cs typeface="+mj-cs"/>
              </a:rPr>
              <a:t>(17 of 17)</a:t>
            </a:r>
          </a:p>
        </p:txBody>
      </p:sp>
      <p:sp>
        <p:nvSpPr>
          <p:cNvPr id="28675" name="Content Placeholder 2"/>
          <p:cNvSpPr>
            <a:spLocks noGrp="1"/>
          </p:cNvSpPr>
          <p:nvPr>
            <p:ph type="body" idx="1"/>
          </p:nvPr>
        </p:nvSpPr>
        <p:spPr>
          <a:xfrm>
            <a:off x="925830" y="1490870"/>
            <a:ext cx="9048164" cy="4699047"/>
          </a:xfrm>
        </p:spPr>
        <p:txBody>
          <a:bodyPr rIns="228600"/>
          <a:lstStyle/>
          <a:p>
            <a:pPr>
              <a:spcBef>
                <a:spcPct val="35000"/>
              </a:spcBef>
            </a:pPr>
            <a:r>
              <a:rPr lang="en-US" altLang="en-US" dirty="0"/>
              <a:t>Cardiac output is the volume of blood that passes through the heart in 1 minute.</a:t>
            </a:r>
          </a:p>
          <a:p>
            <a:pPr>
              <a:spcBef>
                <a:spcPct val="35000"/>
              </a:spcBef>
            </a:pPr>
            <a:r>
              <a:rPr lang="en-US" altLang="en-US" dirty="0"/>
              <a:t>Perfusion is the constant flow of oxygenated blood to tissues.</a:t>
            </a:r>
          </a:p>
          <a:p>
            <a:pPr>
              <a:spcBef>
                <a:spcPct val="35000"/>
              </a:spcBef>
            </a:pPr>
            <a:r>
              <a:rPr lang="en-US" altLang="en-US" dirty="0"/>
              <a:t>If perfusion fails, cellular and eventually patient death occur.</a:t>
            </a:r>
          </a:p>
          <a:p>
            <a:pPr>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 of 22)</a:t>
            </a:r>
          </a:p>
        </p:txBody>
      </p:sp>
      <p:sp>
        <p:nvSpPr>
          <p:cNvPr id="29699" name="Content Placeholder 2"/>
          <p:cNvSpPr>
            <a:spLocks noGrp="1"/>
          </p:cNvSpPr>
          <p:nvPr>
            <p:ph type="body" idx="1"/>
          </p:nvPr>
        </p:nvSpPr>
        <p:spPr/>
        <p:txBody>
          <a:bodyPr rIns="228600"/>
          <a:lstStyle/>
          <a:p>
            <a:pPr>
              <a:spcBef>
                <a:spcPct val="35000"/>
              </a:spcBef>
            </a:pPr>
            <a:r>
              <a:rPr lang="en-US" altLang="en-US" dirty="0"/>
              <a:t>Chest pain usually stems from ischemia, which is decreased blood flow.</a:t>
            </a:r>
          </a:p>
          <a:p>
            <a:pPr lvl="1">
              <a:spcBef>
                <a:spcPct val="35000"/>
              </a:spcBef>
            </a:pPr>
            <a:r>
              <a:rPr lang="en-US" altLang="en-US" dirty="0"/>
              <a:t>Ischemic heart disease involves a decreased blood flow to one or more portions of the heart.</a:t>
            </a:r>
          </a:p>
          <a:p>
            <a:pPr lvl="1">
              <a:spcBef>
                <a:spcPct val="35000"/>
              </a:spcBef>
            </a:pPr>
            <a:r>
              <a:rPr lang="en-US" altLang="en-US" dirty="0"/>
              <a:t>If blood flow is not restored, the tissue dies.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(2 of 22)</a:t>
            </a:r>
          </a:p>
        </p:txBody>
      </p:sp>
      <p:sp>
        <p:nvSpPr>
          <p:cNvPr id="30723" name="Content Placeholder 2"/>
          <p:cNvSpPr>
            <a:spLocks noGrp="1"/>
          </p:cNvSpPr>
          <p:nvPr>
            <p:ph type="body" idx="1"/>
          </p:nvPr>
        </p:nvSpPr>
        <p:spPr>
          <a:xfrm>
            <a:off x="6365782" y="1475758"/>
            <a:ext cx="5181600" cy="2590800"/>
          </a:xfrm>
        </p:spPr>
        <p:txBody>
          <a:bodyPr rIns="228600"/>
          <a:lstStyle/>
          <a:p>
            <a:pPr>
              <a:spcBef>
                <a:spcPct val="35000"/>
              </a:spcBef>
            </a:pPr>
            <a:r>
              <a:rPr lang="en-US" altLang="en-US" dirty="0"/>
              <a:t>Atherosclerosis is the buildup of calcium and cholesterol in the arteries.</a:t>
            </a:r>
          </a:p>
        </p:txBody>
      </p:sp>
      <p:sp>
        <p:nvSpPr>
          <p:cNvPr id="2" name="Rectangle 1"/>
          <p:cNvSpPr/>
          <p:nvPr/>
        </p:nvSpPr>
        <p:spPr>
          <a:xfrm>
            <a:off x="813386" y="5569307"/>
            <a:ext cx="5377864" cy="923330"/>
          </a:xfrm>
          <a:prstGeom prst="rect">
            <a:avLst/>
          </a:prstGeom>
        </p:spPr>
        <p:txBody>
          <a:bodyPr wrap="square">
            <a:spAutoFit/>
          </a:bodyPr>
          <a:lstStyle/>
          <a:p>
            <a:r>
              <a:rPr lang="en-US" b="1" dirty="0"/>
              <a:t>FIGURE 17-8 </a:t>
            </a:r>
            <a:r>
              <a:rPr lang="en-US" dirty="0"/>
              <a:t>In atherosclerosis, calcium and cholesterol</a:t>
            </a:r>
          </a:p>
          <a:p>
            <a:r>
              <a:rPr lang="en-US" dirty="0"/>
              <a:t>build up inside the walls of the coronary blood vessels,</a:t>
            </a:r>
          </a:p>
          <a:p>
            <a:r>
              <a:rPr lang="en-US" dirty="0"/>
              <a:t>causing an obstruction in blood flow to the heart.</a:t>
            </a:r>
          </a:p>
        </p:txBody>
      </p:sp>
      <p:sp>
        <p:nvSpPr>
          <p:cNvPr id="3" name="Rectangle 2"/>
          <p:cNvSpPr/>
          <p:nvPr/>
        </p:nvSpPr>
        <p:spPr>
          <a:xfrm>
            <a:off x="813386" y="6492637"/>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6146" name="Picture 2" descr="Normal artery: There is normal blood flow through the artery. A cross section of the artery shows a clear lumen. Narrowing of artery: There is abnormal blood flow past the plaque deposited in the inner wall of the artery, narrowing the lumen. A cross section shows plaque deposited in the inner wall and narrowing the lumen of the artery.&#10;" title="Illustrations of a normal artery and artery narrowed with plaq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295" y="1475758"/>
            <a:ext cx="4059922" cy="40868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(3 of 22)</a:t>
            </a:r>
          </a:p>
        </p:txBody>
      </p:sp>
      <p:sp>
        <p:nvSpPr>
          <p:cNvPr id="31747" name="Content Placeholder 2"/>
          <p:cNvSpPr>
            <a:spLocks noGrp="1"/>
          </p:cNvSpPr>
          <p:nvPr>
            <p:ph type="body" idx="1"/>
          </p:nvPr>
        </p:nvSpPr>
        <p:spPr>
          <a:xfrm>
            <a:off x="901700" y="1466850"/>
            <a:ext cx="8959752" cy="4800600"/>
          </a:xfrm>
        </p:spPr>
        <p:txBody>
          <a:bodyPr rIns="228600"/>
          <a:lstStyle/>
          <a:p>
            <a:pPr>
              <a:spcBef>
                <a:spcPct val="35000"/>
              </a:spcBef>
            </a:pPr>
            <a:r>
              <a:rPr lang="en-US" altLang="en-US" dirty="0"/>
              <a:t>A thromboembolism is a blood clot floating through blood vessels.</a:t>
            </a:r>
          </a:p>
          <a:p>
            <a:pPr>
              <a:spcBef>
                <a:spcPct val="35000"/>
              </a:spcBef>
            </a:pPr>
            <a:r>
              <a:rPr lang="en-US" altLang="en-US" dirty="0"/>
              <a:t>If a clot lodges in a coronary artery, acute myocardial infarction (AMI) results.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(2 of 5)</a:t>
            </a:r>
          </a:p>
        </p:txBody>
      </p:sp>
      <p:sp>
        <p:nvSpPr>
          <p:cNvPr id="5123" name="Rectangle 3"/>
          <p:cNvSpPr>
            <a:spLocks noGrp="1" noChangeArrowheads="1"/>
          </p:cNvSpPr>
          <p:nvPr>
            <p:ph type="body" idx="1"/>
          </p:nvPr>
        </p:nvSpPr>
        <p:spPr/>
        <p:txBody>
          <a:bodyPr rIns="228600"/>
          <a:lstStyle/>
          <a:p>
            <a:pPr marL="0" indent="0" eaLnBrk="1" hangingPunct="1">
              <a:buFontTx/>
              <a:buNone/>
            </a:pPr>
            <a:r>
              <a:rPr lang="en-US" altLang="en-US" b="1" dirty="0"/>
              <a:t>Medicine</a:t>
            </a:r>
          </a:p>
          <a:p>
            <a:pPr marL="0" indent="0" eaLnBrk="1" hangingPunct="1">
              <a:spcBef>
                <a:spcPct val="35000"/>
              </a:spcBef>
              <a:buFontTx/>
              <a:buNone/>
            </a:pPr>
            <a:r>
              <a:rPr lang="en-US" altLang="en-US" dirty="0"/>
              <a:t>Applies fundamental knowledge to provide basic emergency care and transportation based on assessment findings for an acutely ill patient.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(4 of 22)</a:t>
            </a:r>
          </a:p>
        </p:txBody>
      </p:sp>
      <p:sp>
        <p:nvSpPr>
          <p:cNvPr id="32771" name="Content Placeholder 2"/>
          <p:cNvSpPr>
            <a:spLocks noGrp="1"/>
          </p:cNvSpPr>
          <p:nvPr>
            <p:ph type="body" idx="1"/>
          </p:nvPr>
        </p:nvSpPr>
        <p:spPr/>
        <p:txBody>
          <a:bodyPr rIns="228600"/>
          <a:lstStyle/>
          <a:p>
            <a:pPr>
              <a:spcBef>
                <a:spcPct val="35000"/>
              </a:spcBef>
            </a:pPr>
            <a:r>
              <a:rPr lang="en-US" altLang="en-US" dirty="0"/>
              <a:t>Coronary artery disease is the leading cause of death in the United States.</a:t>
            </a:r>
          </a:p>
          <a:p>
            <a:pPr>
              <a:spcBef>
                <a:spcPct val="35000"/>
              </a:spcBef>
            </a:pPr>
            <a:r>
              <a:rPr lang="en-US" altLang="en-US" dirty="0"/>
              <a:t>Controllable AMI risk factors:</a:t>
            </a:r>
          </a:p>
          <a:p>
            <a:pPr lvl="1">
              <a:spcBef>
                <a:spcPct val="35000"/>
              </a:spcBef>
            </a:pPr>
            <a:r>
              <a:rPr lang="en-US" altLang="en-US" dirty="0"/>
              <a:t>Cigarette smoking, high blood pressure, high cholesterol, diabetes, lack of exercise, and obesity</a:t>
            </a:r>
          </a:p>
          <a:p>
            <a:pPr>
              <a:spcBef>
                <a:spcPct val="35000"/>
              </a:spcBef>
            </a:pPr>
            <a:r>
              <a:rPr lang="en-US" altLang="en-US" dirty="0"/>
              <a:t>Uncontrollable AMI risk factors:</a:t>
            </a:r>
          </a:p>
          <a:p>
            <a:pPr lvl="1">
              <a:spcBef>
                <a:spcPct val="35000"/>
              </a:spcBef>
            </a:pPr>
            <a:r>
              <a:rPr lang="en-US" altLang="en-US" dirty="0"/>
              <a:t>Older age, family history, atherosclerotic coronary artery disease, race, ethnicity, and being male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(5 of 22)</a:t>
            </a:r>
          </a:p>
        </p:txBody>
      </p:sp>
      <p:sp>
        <p:nvSpPr>
          <p:cNvPr id="33795" name="Content Placeholder 2"/>
          <p:cNvSpPr>
            <a:spLocks noGrp="1"/>
          </p:cNvSpPr>
          <p:nvPr>
            <p:ph type="body" idx="1"/>
          </p:nvPr>
        </p:nvSpPr>
        <p:spPr/>
        <p:txBody>
          <a:bodyPr rIns="228600"/>
          <a:lstStyle/>
          <a:p>
            <a:pPr>
              <a:spcBef>
                <a:spcPct val="35000"/>
              </a:spcBef>
            </a:pPr>
            <a:r>
              <a:rPr lang="en-US" altLang="en-US" dirty="0"/>
              <a:t>Acute coronary syndrome (ACS) is caused by myocardial ischemia.</a:t>
            </a:r>
          </a:p>
          <a:p>
            <a:pPr lvl="1">
              <a:spcBef>
                <a:spcPct val="35000"/>
              </a:spcBef>
            </a:pPr>
            <a:r>
              <a:rPr lang="en-US" altLang="en-US" dirty="0"/>
              <a:t>Angina pectoris</a:t>
            </a:r>
          </a:p>
          <a:p>
            <a:pPr lvl="1">
              <a:spcBef>
                <a:spcPct val="35000"/>
              </a:spcBef>
            </a:pPr>
            <a:r>
              <a:rPr lang="en-US" altLang="en-US" dirty="0"/>
              <a:t>Acute myocardial infarction (AMI)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(6 of 22)</a:t>
            </a:r>
          </a:p>
        </p:txBody>
      </p:sp>
      <p:sp>
        <p:nvSpPr>
          <p:cNvPr id="34819" name="Content Placeholder 2"/>
          <p:cNvSpPr>
            <a:spLocks noGrp="1"/>
          </p:cNvSpPr>
          <p:nvPr>
            <p:ph type="body" idx="1"/>
          </p:nvPr>
        </p:nvSpPr>
        <p:spPr/>
        <p:txBody>
          <a:bodyPr rIns="228600"/>
          <a:lstStyle/>
          <a:p>
            <a:pPr>
              <a:spcBef>
                <a:spcPct val="35000"/>
              </a:spcBef>
            </a:pPr>
            <a:r>
              <a:rPr lang="en-US" altLang="en-US" dirty="0"/>
              <a:t>Angina pectoris occurs when the heart</a:t>
            </a:r>
            <a:r>
              <a:rPr lang="ja-JP" altLang="en-US" dirty="0"/>
              <a:t>’</a:t>
            </a:r>
            <a:r>
              <a:rPr lang="en-US" altLang="ja-JP" dirty="0"/>
              <a:t>s need for oxygen exceeds supply.</a:t>
            </a:r>
          </a:p>
          <a:p>
            <a:pPr lvl="1">
              <a:spcBef>
                <a:spcPct val="35000"/>
              </a:spcBef>
            </a:pPr>
            <a:r>
              <a:rPr lang="en-US" altLang="en-US" dirty="0"/>
              <a:t>Crushing or squeezing pain</a:t>
            </a:r>
          </a:p>
          <a:p>
            <a:pPr lvl="1">
              <a:spcBef>
                <a:spcPct val="35000"/>
              </a:spcBef>
            </a:pPr>
            <a:r>
              <a:rPr lang="en-US" altLang="en-US" dirty="0"/>
              <a:t>Does not usually lead to death or permanent heart damage</a:t>
            </a:r>
          </a:p>
          <a:p>
            <a:pPr lvl="1">
              <a:spcBef>
                <a:spcPct val="35000"/>
              </a:spcBef>
            </a:pPr>
            <a:r>
              <a:rPr lang="en-US" altLang="en-US" dirty="0"/>
              <a:t>Should be taken as a serious warning sign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(7 of 22)</a:t>
            </a:r>
          </a:p>
        </p:txBody>
      </p:sp>
      <p:sp>
        <p:nvSpPr>
          <p:cNvPr id="35843" name="Content Placeholder 2"/>
          <p:cNvSpPr>
            <a:spLocks noGrp="1"/>
          </p:cNvSpPr>
          <p:nvPr>
            <p:ph type="body" idx="1"/>
          </p:nvPr>
        </p:nvSpPr>
        <p:spPr>
          <a:xfrm>
            <a:off x="925830" y="1490870"/>
            <a:ext cx="9582736" cy="4699047"/>
          </a:xfrm>
        </p:spPr>
        <p:txBody>
          <a:bodyPr rIns="228600"/>
          <a:lstStyle/>
          <a:p>
            <a:pPr>
              <a:spcBef>
                <a:spcPct val="35000"/>
              </a:spcBef>
            </a:pPr>
            <a:r>
              <a:rPr lang="en-US" altLang="en-US" dirty="0"/>
              <a:t>Unstable angina</a:t>
            </a:r>
          </a:p>
          <a:p>
            <a:pPr lvl="1">
              <a:spcBef>
                <a:spcPct val="35000"/>
              </a:spcBef>
            </a:pPr>
            <a:r>
              <a:rPr lang="en-US" altLang="en-US" dirty="0"/>
              <a:t>Occurs in the absence of a significant increase in oxygen demand</a:t>
            </a:r>
          </a:p>
          <a:p>
            <a:pPr>
              <a:spcBef>
                <a:spcPct val="35000"/>
              </a:spcBef>
            </a:pPr>
            <a:r>
              <a:rPr lang="en-US" altLang="en-US" dirty="0"/>
              <a:t>Stable angina</a:t>
            </a:r>
          </a:p>
          <a:p>
            <a:pPr lvl="1">
              <a:spcBef>
                <a:spcPct val="35000"/>
              </a:spcBef>
            </a:pPr>
            <a:r>
              <a:rPr lang="en-US" altLang="en-US" dirty="0"/>
              <a:t>Occurs in response to exercise or activity that increases demand on the heart muscle</a:t>
            </a:r>
          </a:p>
          <a:p>
            <a:pPr>
              <a:spcBef>
                <a:spcPct val="35000"/>
              </a:spcBef>
            </a:pPr>
            <a:r>
              <a:rPr lang="en-US" altLang="en-US" dirty="0"/>
              <a:t>Treat angina patients like AMI patients.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(8 of 22)</a:t>
            </a:r>
          </a:p>
        </p:txBody>
      </p:sp>
      <p:sp>
        <p:nvSpPr>
          <p:cNvPr id="36867" name="Content Placeholder 2"/>
          <p:cNvSpPr>
            <a:spLocks noGrp="1"/>
          </p:cNvSpPr>
          <p:nvPr>
            <p:ph type="body" idx="1"/>
          </p:nvPr>
        </p:nvSpPr>
        <p:spPr/>
        <p:txBody>
          <a:bodyPr rIns="228600"/>
          <a:lstStyle/>
          <a:p>
            <a:pPr>
              <a:spcBef>
                <a:spcPct val="35000"/>
              </a:spcBef>
            </a:pPr>
            <a:r>
              <a:rPr lang="en-US" altLang="en-US" dirty="0"/>
              <a:t>AMI pain signals actual death of cells in heart muscle.</a:t>
            </a:r>
          </a:p>
          <a:p>
            <a:pPr lvl="1">
              <a:spcBef>
                <a:spcPct val="35000"/>
              </a:spcBef>
            </a:pPr>
            <a:r>
              <a:rPr lang="en-US" altLang="en-US" dirty="0"/>
              <a:t>Once dead, cells cannot be revived.</a:t>
            </a:r>
          </a:p>
          <a:p>
            <a:pPr lvl="1">
              <a:spcBef>
                <a:spcPct val="35000"/>
              </a:spcBef>
            </a:pPr>
            <a:r>
              <a:rPr lang="ja-JP" altLang="en-US" dirty="0"/>
              <a:t>“</a:t>
            </a:r>
            <a:r>
              <a:rPr lang="en-US" altLang="ja-JP" dirty="0"/>
              <a:t>Clot-busting</a:t>
            </a:r>
            <a:r>
              <a:rPr lang="ja-JP" altLang="en-US" dirty="0"/>
              <a:t>”</a:t>
            </a:r>
            <a:r>
              <a:rPr lang="en-US" altLang="ja-JP" dirty="0"/>
              <a:t> (thrombolytic) drugs or angioplasty within the first few hours prevents damage.</a:t>
            </a:r>
          </a:p>
          <a:p>
            <a:pPr lvl="1">
              <a:spcBef>
                <a:spcPct val="35000"/>
              </a:spcBef>
            </a:pPr>
            <a:r>
              <a:rPr lang="en-US" altLang="en-US" dirty="0"/>
              <a:t>Immediate transport is essential.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(9 of 22)</a:t>
            </a:r>
          </a:p>
        </p:txBody>
      </p:sp>
      <p:sp>
        <p:nvSpPr>
          <p:cNvPr id="37891" name="Content Placeholder 2"/>
          <p:cNvSpPr>
            <a:spLocks noGrp="1"/>
          </p:cNvSpPr>
          <p:nvPr>
            <p:ph type="body" idx="1"/>
          </p:nvPr>
        </p:nvSpPr>
        <p:spPr/>
        <p:txBody>
          <a:bodyPr rIns="228600"/>
          <a:lstStyle/>
          <a:p>
            <a:pPr>
              <a:spcBef>
                <a:spcPct val="35000"/>
              </a:spcBef>
            </a:pPr>
            <a:r>
              <a:rPr lang="en-US" altLang="en-US" dirty="0"/>
              <a:t>Signs and symptoms of AMI</a:t>
            </a:r>
          </a:p>
          <a:p>
            <a:pPr lvl="1">
              <a:spcBef>
                <a:spcPct val="35000"/>
              </a:spcBef>
            </a:pPr>
            <a:r>
              <a:rPr lang="en-US" altLang="en-US" dirty="0"/>
              <a:t>Weakness, nausea, sweating</a:t>
            </a:r>
          </a:p>
          <a:p>
            <a:pPr lvl="1">
              <a:spcBef>
                <a:spcPct val="35000"/>
              </a:spcBef>
            </a:pPr>
            <a:r>
              <a:rPr lang="en-US" altLang="en-US" dirty="0"/>
              <a:t>Chest pain, discomfort, or pressure </a:t>
            </a:r>
          </a:p>
          <a:p>
            <a:pPr lvl="1">
              <a:spcBef>
                <a:spcPct val="35000"/>
              </a:spcBef>
            </a:pPr>
            <a:r>
              <a:rPr lang="en-US" altLang="en-US" dirty="0"/>
              <a:t>Lower jaw, arm, back, abdomen, or neck pain</a:t>
            </a:r>
          </a:p>
          <a:p>
            <a:pPr lvl="1">
              <a:spcBef>
                <a:spcPct val="35000"/>
              </a:spcBef>
            </a:pPr>
            <a:r>
              <a:rPr lang="en-US" altLang="en-US" dirty="0"/>
              <a:t>Irregular heartbeat and syncope (fainting)</a:t>
            </a:r>
          </a:p>
          <a:p>
            <a:pPr lvl="1">
              <a:spcBef>
                <a:spcPct val="35000"/>
              </a:spcBef>
            </a:pPr>
            <a:r>
              <a:rPr lang="en-US" altLang="en-US" dirty="0"/>
              <a:t>Shortness of breath (dyspnea)</a:t>
            </a:r>
          </a:p>
          <a:p>
            <a:pPr lvl="1">
              <a:spcBef>
                <a:spcPct val="35000"/>
              </a:spcBef>
            </a:pPr>
            <a:r>
              <a:rPr lang="en-US" altLang="en-US" dirty="0"/>
              <a:t>Nausea/vomiting</a:t>
            </a:r>
          </a:p>
          <a:p>
            <a:pPr lvl="1">
              <a:spcBef>
                <a:spcPct val="35000"/>
              </a:spcBef>
            </a:pPr>
            <a:r>
              <a:rPr lang="en-US" altLang="en-US" dirty="0"/>
              <a:t>Pink, frothy sputum</a:t>
            </a:r>
          </a:p>
          <a:p>
            <a:pPr lvl="1">
              <a:spcBef>
                <a:spcPct val="35000"/>
              </a:spcBef>
            </a:pPr>
            <a:r>
              <a:rPr lang="en-US" altLang="en-US" dirty="0"/>
              <a:t>Sudden death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(10 of 22)</a:t>
            </a:r>
          </a:p>
        </p:txBody>
      </p:sp>
      <p:sp>
        <p:nvSpPr>
          <p:cNvPr id="38915" name="Content Placeholder 2"/>
          <p:cNvSpPr>
            <a:spLocks noGrp="1"/>
          </p:cNvSpPr>
          <p:nvPr>
            <p:ph type="body" idx="1"/>
          </p:nvPr>
        </p:nvSpPr>
        <p:spPr/>
        <p:txBody>
          <a:bodyPr rIns="228600"/>
          <a:lstStyle/>
          <a:p>
            <a:pPr>
              <a:spcBef>
                <a:spcPct val="35000"/>
              </a:spcBef>
            </a:pPr>
            <a:r>
              <a:rPr lang="en-US" altLang="en-US" dirty="0"/>
              <a:t>AMI pain differs from angina pain.</a:t>
            </a:r>
          </a:p>
          <a:p>
            <a:pPr lvl="1">
              <a:spcBef>
                <a:spcPct val="35000"/>
              </a:spcBef>
            </a:pPr>
            <a:r>
              <a:rPr lang="en-US" altLang="en-US" dirty="0"/>
              <a:t>Not always due to exertion</a:t>
            </a:r>
          </a:p>
          <a:p>
            <a:pPr lvl="1">
              <a:spcBef>
                <a:spcPct val="35000"/>
              </a:spcBef>
            </a:pPr>
            <a:r>
              <a:rPr lang="en-US" altLang="en-US" dirty="0"/>
              <a:t>Lasts 30 minutes to several hours</a:t>
            </a:r>
          </a:p>
          <a:p>
            <a:pPr lvl="1">
              <a:spcBef>
                <a:spcPct val="35000"/>
              </a:spcBef>
            </a:pPr>
            <a:r>
              <a:rPr lang="en-US" altLang="en-US" dirty="0"/>
              <a:t>Not always relieved by rest or nitroglycerin</a:t>
            </a:r>
          </a:p>
          <a:p>
            <a:pPr>
              <a:spcBef>
                <a:spcPct val="35000"/>
              </a:spcBef>
            </a:pPr>
            <a:r>
              <a:rPr lang="en-US" altLang="en-US" dirty="0"/>
              <a:t>AMI patients may not realize they are experiencing a heart attack.</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(11 of 22)</a:t>
            </a:r>
          </a:p>
        </p:txBody>
      </p:sp>
      <p:sp>
        <p:nvSpPr>
          <p:cNvPr id="44035" name="Content Placeholder 2"/>
          <p:cNvSpPr>
            <a:spLocks noGrp="1"/>
          </p:cNvSpPr>
          <p:nvPr>
            <p:ph type="body" idx="1"/>
          </p:nvPr>
        </p:nvSpPr>
        <p:spPr/>
        <p:txBody>
          <a:bodyPr rIns="228600"/>
          <a:lstStyle/>
          <a:p>
            <a:pPr>
              <a:spcBef>
                <a:spcPct val="35000"/>
              </a:spcBef>
              <a:defRPr/>
            </a:pPr>
            <a:r>
              <a:rPr lang="en-US" altLang="en-US" dirty="0"/>
              <a:t>AMI and cardiac compromise physical findings:</a:t>
            </a:r>
          </a:p>
          <a:p>
            <a:pPr lvl="1">
              <a:spcBef>
                <a:spcPct val="35000"/>
              </a:spcBef>
              <a:defRPr/>
            </a:pPr>
            <a:r>
              <a:rPr lang="en-US" altLang="en-US" dirty="0"/>
              <a:t>Fear, nausea, poor circulation</a:t>
            </a:r>
          </a:p>
          <a:p>
            <a:pPr lvl="1">
              <a:spcBef>
                <a:spcPct val="35000"/>
              </a:spcBef>
              <a:defRPr/>
            </a:pPr>
            <a:r>
              <a:rPr lang="en-US" altLang="en-US" dirty="0"/>
              <a:t>Faster, irregular, or bradycardic pulse</a:t>
            </a:r>
          </a:p>
          <a:p>
            <a:pPr lvl="1">
              <a:spcBef>
                <a:spcPct val="35000"/>
              </a:spcBef>
              <a:defRPr/>
            </a:pPr>
            <a:r>
              <a:rPr lang="en-US" altLang="en-US" dirty="0"/>
              <a:t>Decreased, normal, or elevated blood pressure</a:t>
            </a:r>
          </a:p>
          <a:p>
            <a:pPr lvl="1">
              <a:spcBef>
                <a:spcPct val="35000"/>
              </a:spcBef>
              <a:defRPr/>
            </a:pPr>
            <a:r>
              <a:rPr lang="en-US" altLang="en-US" dirty="0"/>
              <a:t>Normal or rapid and labored respirations</a:t>
            </a:r>
          </a:p>
          <a:p>
            <a:pPr lvl="1">
              <a:spcBef>
                <a:spcPct val="35000"/>
              </a:spcBef>
              <a:defRPr/>
            </a:pPr>
            <a:r>
              <a:rPr lang="en-US" altLang="en-US" dirty="0"/>
              <a:t>Patients express feelings of impending doom.</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(12 of 22)</a:t>
            </a:r>
          </a:p>
        </p:txBody>
      </p:sp>
      <p:sp>
        <p:nvSpPr>
          <p:cNvPr id="40963" name="Content Placeholder 2"/>
          <p:cNvSpPr>
            <a:spLocks noGrp="1"/>
          </p:cNvSpPr>
          <p:nvPr>
            <p:ph type="body" idx="1"/>
          </p:nvPr>
        </p:nvSpPr>
        <p:spPr/>
        <p:txBody>
          <a:bodyPr rIns="228600"/>
          <a:lstStyle/>
          <a:p>
            <a:pPr>
              <a:spcBef>
                <a:spcPct val="35000"/>
              </a:spcBef>
            </a:pPr>
            <a:r>
              <a:rPr lang="en-US" altLang="en-US" dirty="0"/>
              <a:t>Three serious consequences of AMI:</a:t>
            </a:r>
          </a:p>
          <a:p>
            <a:pPr lvl="1">
              <a:spcBef>
                <a:spcPct val="35000"/>
              </a:spcBef>
            </a:pPr>
            <a:r>
              <a:rPr lang="en-US" altLang="en-US" dirty="0"/>
              <a:t>Sudden death</a:t>
            </a:r>
          </a:p>
          <a:p>
            <a:pPr lvl="1">
              <a:spcBef>
                <a:spcPct val="35000"/>
              </a:spcBef>
            </a:pPr>
            <a:r>
              <a:rPr lang="en-US" altLang="en-US" dirty="0"/>
              <a:t>Cardiogenic shock</a:t>
            </a:r>
          </a:p>
          <a:p>
            <a:pPr lvl="1">
              <a:spcBef>
                <a:spcPct val="35000"/>
              </a:spcBef>
            </a:pPr>
            <a:r>
              <a:rPr lang="en-US" altLang="en-US" dirty="0"/>
              <a:t>Congestive heart failure (CHF)</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(13 of 22)</a:t>
            </a:r>
          </a:p>
        </p:txBody>
      </p:sp>
      <p:sp>
        <p:nvSpPr>
          <p:cNvPr id="47108" name="Content Placeholder 2"/>
          <p:cNvSpPr>
            <a:spLocks noGrp="1"/>
          </p:cNvSpPr>
          <p:nvPr>
            <p:ph type="body" idx="1"/>
          </p:nvPr>
        </p:nvSpPr>
        <p:spPr>
          <a:xfrm>
            <a:off x="711200" y="1447800"/>
            <a:ext cx="10566400" cy="4800600"/>
          </a:xfrm>
        </p:spPr>
        <p:txBody>
          <a:bodyPr rIns="228600"/>
          <a:lstStyle/>
          <a:p>
            <a:pPr>
              <a:spcBef>
                <a:spcPct val="35000"/>
              </a:spcBef>
              <a:defRPr/>
            </a:pPr>
            <a:r>
              <a:rPr lang="en-US" altLang="en-US" dirty="0"/>
              <a:t>Dysrhythmia: heart rhythm abnormalities</a:t>
            </a:r>
          </a:p>
          <a:p>
            <a:pPr lvl="1">
              <a:spcBef>
                <a:spcPct val="35000"/>
              </a:spcBef>
              <a:defRPr/>
            </a:pPr>
            <a:r>
              <a:rPr lang="en-US" altLang="en-US" dirty="0"/>
              <a:t>Premature ventricular contractions</a:t>
            </a:r>
          </a:p>
          <a:p>
            <a:pPr lvl="1">
              <a:spcBef>
                <a:spcPct val="35000"/>
              </a:spcBef>
              <a:defRPr/>
            </a:pPr>
            <a:r>
              <a:rPr lang="en-US" altLang="en-US" dirty="0"/>
              <a:t>Tachycardia</a:t>
            </a:r>
          </a:p>
          <a:p>
            <a:pPr lvl="1">
              <a:spcBef>
                <a:spcPct val="35000"/>
              </a:spcBef>
              <a:defRPr/>
            </a:pPr>
            <a:r>
              <a:rPr lang="en-US" altLang="en-US" dirty="0"/>
              <a:t>Bradycardia</a:t>
            </a:r>
          </a:p>
          <a:p>
            <a:pPr lvl="1">
              <a:spcBef>
                <a:spcPct val="35000"/>
              </a:spcBef>
              <a:defRPr/>
            </a:pPr>
            <a:r>
              <a:rPr lang="en-US" altLang="en-US" dirty="0"/>
              <a:t>Ventricular tachycardia</a:t>
            </a:r>
          </a:p>
          <a:p>
            <a:pPr lvl="1">
              <a:spcBef>
                <a:spcPct val="35000"/>
              </a:spcBef>
              <a:defRPr/>
            </a:pPr>
            <a:r>
              <a:rPr lang="en-US" altLang="en-US" dirty="0"/>
              <a:t>Ventricular fibrillation</a:t>
            </a:r>
          </a:p>
          <a:p>
            <a:pPr marL="457200" lvl="1" indent="0">
              <a:spcBef>
                <a:spcPct val="35000"/>
              </a:spcBef>
              <a:buFontTx/>
              <a:buNone/>
              <a:defRPr/>
            </a:pP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(3 of 5)</a:t>
            </a:r>
          </a:p>
        </p:txBody>
      </p:sp>
      <p:sp>
        <p:nvSpPr>
          <p:cNvPr id="6147" name="Rectangle 3"/>
          <p:cNvSpPr>
            <a:spLocks noGrp="1" noChangeArrowheads="1"/>
          </p:cNvSpPr>
          <p:nvPr>
            <p:ph type="body" idx="1"/>
          </p:nvPr>
        </p:nvSpPr>
        <p:spPr/>
        <p:txBody>
          <a:bodyPr rIns="228600"/>
          <a:lstStyle/>
          <a:p>
            <a:pPr eaLnBrk="1" hangingPunct="1">
              <a:spcBef>
                <a:spcPct val="35000"/>
              </a:spcBef>
              <a:buFontTx/>
              <a:buNone/>
            </a:pPr>
            <a:r>
              <a:rPr lang="en-US" altLang="en-US" b="1" dirty="0"/>
              <a:t>Cardiovascular</a:t>
            </a:r>
          </a:p>
          <a:p>
            <a:pPr eaLnBrk="1" hangingPunct="1">
              <a:spcBef>
                <a:spcPct val="35000"/>
              </a:spcBef>
            </a:pPr>
            <a:r>
              <a:rPr lang="en-US" altLang="en-US" dirty="0"/>
              <a:t>Anatomy, signs, symptoms, and management of</a:t>
            </a:r>
          </a:p>
          <a:p>
            <a:pPr lvl="1" eaLnBrk="1" hangingPunct="1">
              <a:spcBef>
                <a:spcPct val="35000"/>
              </a:spcBef>
            </a:pPr>
            <a:r>
              <a:rPr lang="en-US" altLang="en-US" dirty="0"/>
              <a:t>Chest pain</a:t>
            </a:r>
          </a:p>
          <a:p>
            <a:pPr lvl="1" eaLnBrk="1" hangingPunct="1">
              <a:spcBef>
                <a:spcPct val="35000"/>
              </a:spcBef>
            </a:pPr>
            <a:r>
              <a:rPr lang="en-US" altLang="en-US" dirty="0"/>
              <a:t>Cardiac arrest</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(14 of 22)</a:t>
            </a:r>
          </a:p>
        </p:txBody>
      </p:sp>
      <p:sp>
        <p:nvSpPr>
          <p:cNvPr id="43011" name="Content Placeholder 2"/>
          <p:cNvSpPr>
            <a:spLocks noGrp="1"/>
          </p:cNvSpPr>
          <p:nvPr>
            <p:ph type="body" idx="1"/>
          </p:nvPr>
        </p:nvSpPr>
        <p:spPr/>
        <p:txBody>
          <a:bodyPr rIns="228600"/>
          <a:lstStyle/>
          <a:p>
            <a:pPr>
              <a:spcBef>
                <a:spcPct val="25000"/>
              </a:spcBef>
            </a:pPr>
            <a:r>
              <a:rPr lang="en-US" altLang="en-US" dirty="0"/>
              <a:t>Defibrillation restores cardiac rhythms.</a:t>
            </a:r>
          </a:p>
          <a:p>
            <a:pPr lvl="1"/>
            <a:r>
              <a:rPr lang="en-US" altLang="en-US" dirty="0"/>
              <a:t>Can save lives</a:t>
            </a:r>
          </a:p>
          <a:p>
            <a:pPr lvl="1"/>
            <a:r>
              <a:rPr lang="en-US" altLang="en-US" dirty="0"/>
              <a:t>Initiate CPR until a defibrillator is available.</a:t>
            </a:r>
          </a:p>
          <a:p>
            <a:pPr>
              <a:spcBef>
                <a:spcPct val="25000"/>
              </a:spcBef>
            </a:pPr>
            <a:r>
              <a:rPr lang="en-US" altLang="en-US" dirty="0"/>
              <a:t>Asystole</a:t>
            </a:r>
          </a:p>
          <a:p>
            <a:pPr lvl="1"/>
            <a:r>
              <a:rPr lang="en-US" altLang="en-US" dirty="0"/>
              <a:t>Absence of all heart electrical activity </a:t>
            </a:r>
          </a:p>
          <a:p>
            <a:pPr lvl="1"/>
            <a:r>
              <a:rPr lang="en-US" altLang="en-US" dirty="0"/>
              <a:t>Reflects a long period of ischemia</a:t>
            </a:r>
          </a:p>
          <a:p>
            <a:pPr lvl="1"/>
            <a:r>
              <a:rPr lang="en-US" altLang="en-US" dirty="0"/>
              <a:t>Nearly all patients will die.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(15 of 22)</a:t>
            </a:r>
          </a:p>
        </p:txBody>
      </p:sp>
      <p:sp>
        <p:nvSpPr>
          <p:cNvPr id="50179" name="Content Placeholder 2"/>
          <p:cNvSpPr>
            <a:spLocks noGrp="1"/>
          </p:cNvSpPr>
          <p:nvPr>
            <p:ph type="body" idx="1"/>
          </p:nvPr>
        </p:nvSpPr>
        <p:spPr/>
        <p:txBody>
          <a:bodyPr rIns="228600"/>
          <a:lstStyle/>
          <a:p>
            <a:pPr>
              <a:spcBef>
                <a:spcPct val="35000"/>
              </a:spcBef>
              <a:defRPr/>
            </a:pPr>
            <a:r>
              <a:rPr lang="en-US" altLang="en-US" dirty="0"/>
              <a:t>Cardiogenic shock</a:t>
            </a:r>
          </a:p>
          <a:p>
            <a:pPr lvl="1">
              <a:spcBef>
                <a:spcPct val="35000"/>
              </a:spcBef>
              <a:defRPr/>
            </a:pPr>
            <a:r>
              <a:rPr lang="en-US" altLang="en-US" dirty="0"/>
              <a:t>Often caused by heart attack</a:t>
            </a:r>
          </a:p>
          <a:p>
            <a:pPr lvl="1">
              <a:spcBef>
                <a:spcPct val="35000"/>
              </a:spcBef>
              <a:defRPr/>
            </a:pPr>
            <a:r>
              <a:rPr lang="en-US" altLang="en-US" dirty="0"/>
              <a:t>Heart lacks power to force enough blood through circulatory system.</a:t>
            </a:r>
          </a:p>
          <a:p>
            <a:pPr lvl="1">
              <a:spcBef>
                <a:spcPct val="35000"/>
              </a:spcBef>
              <a:defRPr/>
            </a:pPr>
            <a:r>
              <a:rPr lang="en-US" altLang="en-US" dirty="0"/>
              <a:t>Inadequate oxygen to body tissues causes organs to malfunction.</a:t>
            </a:r>
          </a:p>
          <a:p>
            <a:pPr lvl="1">
              <a:spcBef>
                <a:spcPct val="35000"/>
              </a:spcBef>
              <a:defRPr/>
            </a:pPr>
            <a:r>
              <a:rPr lang="en-US" altLang="en-US" dirty="0"/>
              <a:t>Recognize shock in its early stages.</a:t>
            </a:r>
          </a:p>
          <a:p>
            <a:pPr marL="457200" lvl="1" indent="0">
              <a:spcBef>
                <a:spcPct val="35000"/>
              </a:spcBef>
              <a:buFontTx/>
              <a:buNone/>
              <a:defRPr/>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(16 of 22)</a:t>
            </a:r>
          </a:p>
        </p:txBody>
      </p:sp>
      <p:sp>
        <p:nvSpPr>
          <p:cNvPr id="45059" name="Content Placeholder 2"/>
          <p:cNvSpPr>
            <a:spLocks noGrp="1"/>
          </p:cNvSpPr>
          <p:nvPr>
            <p:ph type="body" idx="1"/>
          </p:nvPr>
        </p:nvSpPr>
        <p:spPr/>
        <p:txBody>
          <a:bodyPr rIns="228600"/>
          <a:lstStyle/>
          <a:p>
            <a:pPr>
              <a:spcBef>
                <a:spcPct val="35000"/>
              </a:spcBef>
            </a:pPr>
            <a:r>
              <a:rPr lang="en-US" altLang="en-US" dirty="0"/>
              <a:t>Congestive heart failure</a:t>
            </a:r>
          </a:p>
          <a:p>
            <a:pPr lvl="1">
              <a:spcBef>
                <a:spcPct val="35000"/>
              </a:spcBef>
            </a:pPr>
            <a:r>
              <a:rPr lang="en-US" altLang="en-US" dirty="0"/>
              <a:t>Often occurs a few days following heart attack</a:t>
            </a:r>
          </a:p>
          <a:p>
            <a:pPr lvl="1">
              <a:spcBef>
                <a:spcPct val="35000"/>
              </a:spcBef>
            </a:pPr>
            <a:r>
              <a:rPr lang="en-US" altLang="en-US" dirty="0"/>
              <a:t>Increased heart rate and enlargement of left ventricle no longer make up for decreased heart function</a:t>
            </a:r>
          </a:p>
          <a:p>
            <a:pPr lvl="1">
              <a:spcBef>
                <a:spcPct val="35000"/>
              </a:spcBef>
            </a:pPr>
            <a:r>
              <a:rPr lang="en-US" altLang="en-US" dirty="0"/>
              <a:t>Lungs become congested with fluid</a:t>
            </a:r>
            <a:r>
              <a:rPr lang="en-US" altLang="en-US" dirty="0">
                <a:solidFill>
                  <a:srgbClr val="000000"/>
                </a:solidFill>
              </a:rPr>
              <a:t>.</a:t>
            </a:r>
          </a:p>
          <a:p>
            <a:pPr lvl="1">
              <a:spcBef>
                <a:spcPct val="35000"/>
              </a:spcBef>
            </a:pPr>
            <a:r>
              <a:rPr lang="en-US" altLang="en-US" dirty="0"/>
              <a:t>May cause dependent edema</a:t>
            </a:r>
            <a:r>
              <a:rPr lang="en-US" altLang="en-US" dirty="0">
                <a:solidFill>
                  <a:srgbClr val="000000"/>
                </a:solidFill>
              </a:rPr>
              <a:t>.</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(17 of 22)</a:t>
            </a:r>
          </a:p>
        </p:txBody>
      </p:sp>
      <p:sp>
        <p:nvSpPr>
          <p:cNvPr id="46083" name="Content Placeholder 2"/>
          <p:cNvSpPr>
            <a:spLocks noGrp="1"/>
          </p:cNvSpPr>
          <p:nvPr>
            <p:ph type="body" idx="1"/>
          </p:nvPr>
        </p:nvSpPr>
        <p:spPr/>
        <p:txBody>
          <a:bodyPr rIns="228600"/>
          <a:lstStyle/>
          <a:p>
            <a:pPr>
              <a:spcBef>
                <a:spcPct val="35000"/>
              </a:spcBef>
            </a:pPr>
            <a:r>
              <a:rPr lang="en-US" altLang="en-US" dirty="0"/>
              <a:t>Hypertensive emergencies</a:t>
            </a:r>
          </a:p>
          <a:p>
            <a:pPr lvl="1">
              <a:spcBef>
                <a:spcPct val="35000"/>
              </a:spcBef>
            </a:pPr>
            <a:r>
              <a:rPr lang="en-US" altLang="en-US" dirty="0"/>
              <a:t>Systolic pressure greater than 180 mm Hg</a:t>
            </a:r>
          </a:p>
          <a:p>
            <a:pPr lvl="1">
              <a:spcBef>
                <a:spcPct val="35000"/>
              </a:spcBef>
            </a:pPr>
            <a:r>
              <a:rPr lang="en-US" altLang="en-US" dirty="0"/>
              <a:t>Common symptoms</a:t>
            </a:r>
          </a:p>
          <a:p>
            <a:pPr lvl="2"/>
            <a:r>
              <a:rPr lang="en-US" altLang="en-US" sz="2000" dirty="0"/>
              <a:t>Sudden, severe headache</a:t>
            </a:r>
          </a:p>
          <a:p>
            <a:pPr lvl="2"/>
            <a:r>
              <a:rPr lang="en-US" altLang="en-US" sz="2000" dirty="0"/>
              <a:t>Strong, bounding pulse</a:t>
            </a:r>
          </a:p>
          <a:p>
            <a:pPr lvl="2"/>
            <a:r>
              <a:rPr lang="en-US" altLang="en-US" sz="2000" dirty="0"/>
              <a:t>Ringing in the ears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(18 of 22)</a:t>
            </a:r>
          </a:p>
        </p:txBody>
      </p:sp>
      <p:sp>
        <p:nvSpPr>
          <p:cNvPr id="47107" name="Content Placeholder 2"/>
          <p:cNvSpPr>
            <a:spLocks noGrp="1"/>
          </p:cNvSpPr>
          <p:nvPr>
            <p:ph type="body" idx="1"/>
          </p:nvPr>
        </p:nvSpPr>
        <p:spPr/>
        <p:txBody>
          <a:bodyPr rIns="228600"/>
          <a:lstStyle/>
          <a:p>
            <a:pPr>
              <a:spcBef>
                <a:spcPct val="35000"/>
              </a:spcBef>
            </a:pPr>
            <a:r>
              <a:rPr lang="en-US" altLang="en-US" dirty="0"/>
              <a:t>Hypertensive emergencies (cont</a:t>
            </a:r>
            <a:r>
              <a:rPr lang="ja-JP" altLang="en-US" dirty="0"/>
              <a:t>’</a:t>
            </a:r>
            <a:r>
              <a:rPr lang="en-US" altLang="ja-JP" dirty="0"/>
              <a:t>d)</a:t>
            </a:r>
          </a:p>
          <a:p>
            <a:pPr lvl="1">
              <a:spcBef>
                <a:spcPct val="35000"/>
              </a:spcBef>
            </a:pPr>
            <a:r>
              <a:rPr lang="en-US" altLang="en-US" dirty="0"/>
              <a:t>Common symptoms</a:t>
            </a:r>
          </a:p>
          <a:p>
            <a:pPr lvl="2"/>
            <a:r>
              <a:rPr lang="en-US" altLang="en-US" sz="2000" dirty="0"/>
              <a:t>Nausea and vomiting</a:t>
            </a:r>
          </a:p>
          <a:p>
            <a:pPr lvl="2"/>
            <a:r>
              <a:rPr lang="en-US" altLang="en-US" sz="2000" dirty="0"/>
              <a:t>Dizziness</a:t>
            </a:r>
          </a:p>
          <a:p>
            <a:pPr lvl="2"/>
            <a:r>
              <a:rPr lang="en-US" altLang="en-US" sz="2000" dirty="0"/>
              <a:t>Warm skin (dry or moist)</a:t>
            </a:r>
          </a:p>
          <a:p>
            <a:pPr lvl="2"/>
            <a:r>
              <a:rPr lang="en-US" altLang="en-US" sz="2000" dirty="0"/>
              <a:t>Nosebleed</a:t>
            </a:r>
          </a:p>
          <a:p>
            <a:pPr lvl="2"/>
            <a:r>
              <a:rPr lang="en-US" altLang="en-US" sz="2000" dirty="0"/>
              <a:t>Altered mental status </a:t>
            </a:r>
          </a:p>
          <a:p>
            <a:pPr lvl="2"/>
            <a:r>
              <a:rPr lang="en-US" altLang="en-US" sz="2000" dirty="0"/>
              <a:t>Sudden pulmonary edema</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(19 of 22)</a:t>
            </a:r>
          </a:p>
        </p:txBody>
      </p:sp>
      <p:sp>
        <p:nvSpPr>
          <p:cNvPr id="48131" name="Content Placeholder 2"/>
          <p:cNvSpPr>
            <a:spLocks noGrp="1"/>
          </p:cNvSpPr>
          <p:nvPr>
            <p:ph type="body" idx="1"/>
          </p:nvPr>
        </p:nvSpPr>
        <p:spPr/>
        <p:txBody>
          <a:bodyPr rIns="228600"/>
          <a:lstStyle/>
          <a:p>
            <a:pPr>
              <a:spcBef>
                <a:spcPct val="35000"/>
              </a:spcBef>
            </a:pPr>
            <a:r>
              <a:rPr lang="en-US" altLang="en-US" dirty="0"/>
              <a:t>Hypertensive emergencies (cont</a:t>
            </a:r>
            <a:r>
              <a:rPr lang="ja-JP" altLang="en-US" dirty="0"/>
              <a:t>’</a:t>
            </a:r>
            <a:r>
              <a:rPr lang="en-US" altLang="ja-JP" dirty="0"/>
              <a:t>d)</a:t>
            </a:r>
          </a:p>
          <a:p>
            <a:pPr lvl="1">
              <a:spcBef>
                <a:spcPct val="35000"/>
              </a:spcBef>
            </a:pPr>
            <a:r>
              <a:rPr lang="en-US" altLang="en-US" dirty="0"/>
              <a:t>If untreated, can lead to stroke or dissecting aortic aneurysm.</a:t>
            </a:r>
          </a:p>
          <a:p>
            <a:pPr lvl="1">
              <a:spcBef>
                <a:spcPct val="35000"/>
              </a:spcBef>
            </a:pPr>
            <a:r>
              <a:rPr lang="en-US" altLang="en-US" dirty="0"/>
              <a:t>Transport patients quickly and safely.</a:t>
            </a:r>
          </a:p>
          <a:p>
            <a:pPr lvl="1">
              <a:spcBef>
                <a:spcPct val="35000"/>
              </a:spcBef>
            </a:pPr>
            <a:r>
              <a:rPr lang="en-US" altLang="en-US" dirty="0"/>
              <a:t>Consider ALS assistance.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(20 of 22)</a:t>
            </a:r>
          </a:p>
        </p:txBody>
      </p:sp>
      <p:sp>
        <p:nvSpPr>
          <p:cNvPr id="49155" name="Content Placeholder 2"/>
          <p:cNvSpPr>
            <a:spLocks noGrp="1"/>
          </p:cNvSpPr>
          <p:nvPr>
            <p:ph type="body" idx="1"/>
          </p:nvPr>
        </p:nvSpPr>
        <p:spPr/>
        <p:txBody>
          <a:bodyPr rIns="228600"/>
          <a:lstStyle/>
          <a:p>
            <a:pPr>
              <a:spcBef>
                <a:spcPct val="35000"/>
              </a:spcBef>
            </a:pPr>
            <a:r>
              <a:rPr lang="en-US" altLang="en-US" dirty="0"/>
              <a:t>Aortic aneurysm is weakness in the wall of the aorta.</a:t>
            </a:r>
          </a:p>
          <a:p>
            <a:pPr lvl="1">
              <a:spcBef>
                <a:spcPct val="35000"/>
              </a:spcBef>
            </a:pPr>
            <a:r>
              <a:rPr lang="en-US" altLang="en-US" dirty="0"/>
              <a:t>Susceptible to rupture</a:t>
            </a:r>
          </a:p>
          <a:p>
            <a:pPr lvl="1">
              <a:spcBef>
                <a:spcPct val="35000"/>
              </a:spcBef>
            </a:pPr>
            <a:r>
              <a:rPr lang="en-US" altLang="en-US" dirty="0"/>
              <a:t>Dissecting aneurysm occurs when inner layers of aorta become separated.</a:t>
            </a:r>
          </a:p>
          <a:p>
            <a:pPr lvl="1">
              <a:spcBef>
                <a:spcPct val="35000"/>
              </a:spcBef>
            </a:pPr>
            <a:r>
              <a:rPr lang="en-US" altLang="en-US" dirty="0"/>
              <a:t>Primary cause: uncontrolled hypertension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(21 of 22)</a:t>
            </a:r>
          </a:p>
        </p:txBody>
      </p:sp>
      <p:sp>
        <p:nvSpPr>
          <p:cNvPr id="51203" name="Content Placeholder 2"/>
          <p:cNvSpPr>
            <a:spLocks noGrp="1"/>
          </p:cNvSpPr>
          <p:nvPr>
            <p:ph type="body" idx="1"/>
          </p:nvPr>
        </p:nvSpPr>
        <p:spPr/>
        <p:txBody>
          <a:bodyPr rIns="228600"/>
          <a:lstStyle/>
          <a:p>
            <a:pPr>
              <a:spcBef>
                <a:spcPct val="35000"/>
              </a:spcBef>
            </a:pPr>
            <a:r>
              <a:rPr lang="en-US" altLang="en-US" dirty="0"/>
              <a:t>Aortic aneurysm (cont</a:t>
            </a:r>
            <a:r>
              <a:rPr lang="ja-JP" altLang="en-US" dirty="0"/>
              <a:t>’</a:t>
            </a:r>
            <a:r>
              <a:rPr lang="en-US" altLang="ja-JP" dirty="0"/>
              <a:t>d)</a:t>
            </a:r>
          </a:p>
          <a:p>
            <a:pPr lvl="1">
              <a:spcBef>
                <a:spcPct val="35000"/>
              </a:spcBef>
            </a:pPr>
            <a:r>
              <a:rPr lang="en-US" altLang="en-US" dirty="0"/>
              <a:t>Signs and symptoms</a:t>
            </a:r>
          </a:p>
          <a:p>
            <a:pPr lvl="2"/>
            <a:r>
              <a:rPr lang="en-US" altLang="en-US" sz="2000" dirty="0"/>
              <a:t>Very sudden chest pain</a:t>
            </a:r>
          </a:p>
          <a:p>
            <a:pPr lvl="2"/>
            <a:r>
              <a:rPr lang="en-US" altLang="en-US" sz="2000" dirty="0"/>
              <a:t>Comes on full force</a:t>
            </a:r>
          </a:p>
          <a:p>
            <a:pPr lvl="2"/>
            <a:r>
              <a:rPr lang="en-US" altLang="en-US" sz="2000" dirty="0"/>
              <a:t>Different blood pressures</a:t>
            </a:r>
          </a:p>
          <a:p>
            <a:pPr lvl="1">
              <a:spcBef>
                <a:spcPct val="35000"/>
              </a:spcBef>
            </a:pPr>
            <a:r>
              <a:rPr lang="en-US" altLang="en-US" dirty="0"/>
              <a:t>May be difficult to tell the difference between a dissecting aneurysm and AMI</a:t>
            </a:r>
          </a:p>
          <a:p>
            <a:pPr lvl="1">
              <a:spcBef>
                <a:spcPct val="35000"/>
              </a:spcBef>
            </a:pPr>
            <a:r>
              <a:rPr lang="en-US" altLang="en-US" dirty="0"/>
              <a:t>Transport patients quickly and safely.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Title 1"/>
          <p:cNvSpPr>
            <a:spLocks noGrp="1"/>
          </p:cNvSpPr>
          <p:nvPr>
            <p:ph type="title"/>
          </p:nvPr>
        </p:nvSpPr>
        <p:spPr/>
        <p:txBody>
          <a:bodyPr/>
          <a:lstStyle/>
          <a:p>
            <a:pPr>
              <a:lnSpc>
                <a:spcPct val="85000"/>
              </a:lnSpc>
              <a:defRPr/>
            </a:pPr>
            <a:r>
              <a:rPr lang="en-US" dirty="0">
                <a:cs typeface="+mj-cs"/>
              </a:rPr>
              <a:t>Pathophysiology </a:t>
            </a:r>
            <a:r>
              <a:rPr lang="en-US" sz="2000" b="0" dirty="0">
                <a:cs typeface="+mj-cs"/>
              </a:rPr>
              <a:t>(22 of 22)</a:t>
            </a:r>
          </a:p>
        </p:txBody>
      </p:sp>
      <p:pic>
        <p:nvPicPr>
          <p:cNvPr id="5" name="Picture 2" descr="The table shows two columns and six rows. The column headers are A M I and dissecting aneurysm. Row entries are as follows. Row 1. Onset of pain: Gradual, with additional symptoms. Abrupt, without additional symptoms. Row 2. Quality of pain: Tightness or pressure. Sharp or tearing. Row 3. Severity of pain: Increases with time. Maximal from onset. Row 4. Timing of pain: May wax and wane. Does not abate once it has started. Row 5. Region or radiation: Substernal; back is rarely involved. Back possibly involved, between the shoulder blades. Row 6. Clinical signs: Peripheral pulses equal. Blood pressure discrepancy between arms or decrease in a femoral or carotid pulse.&#10;" title="A table is titled A M I versus dissecting aortic aneury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504" y="1838253"/>
            <a:ext cx="10401300" cy="39527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Title 1"/>
          <p:cNvSpPr>
            <a:spLocks noGrp="1"/>
          </p:cNvSpPr>
          <p:nvPr>
            <p:ph type="title"/>
          </p:nvPr>
        </p:nvSpPr>
        <p:spPr/>
        <p:txBody>
          <a:bodyPr/>
          <a:lstStyle/>
          <a:p>
            <a:pPr>
              <a:lnSpc>
                <a:spcPct val="85000"/>
              </a:lnSpc>
              <a:defRPr/>
            </a:pPr>
            <a:r>
              <a:rPr lang="en-US" dirty="0">
                <a:cs typeface="+mj-cs"/>
              </a:rPr>
              <a:t>Scene Size-up</a:t>
            </a:r>
            <a:endParaRPr lang="en-US" sz="2800" b="0" dirty="0">
              <a:cs typeface="+mj-cs"/>
            </a:endParaRPr>
          </a:p>
        </p:txBody>
      </p:sp>
      <p:sp>
        <p:nvSpPr>
          <p:cNvPr id="52227" name="Content Placeholder 2"/>
          <p:cNvSpPr>
            <a:spLocks noGrp="1"/>
          </p:cNvSpPr>
          <p:nvPr>
            <p:ph type="body" idx="1"/>
          </p:nvPr>
        </p:nvSpPr>
        <p:spPr/>
        <p:txBody>
          <a:bodyPr rIns="228600"/>
          <a:lstStyle/>
          <a:p>
            <a:pPr>
              <a:spcBef>
                <a:spcPct val="35000"/>
              </a:spcBef>
            </a:pPr>
            <a:r>
              <a:rPr lang="en-US" altLang="en-US" dirty="0"/>
              <a:t>Scene safety</a:t>
            </a:r>
          </a:p>
          <a:p>
            <a:pPr lvl="1">
              <a:spcBef>
                <a:spcPct val="35000"/>
              </a:spcBef>
            </a:pPr>
            <a:r>
              <a:rPr lang="en-US" altLang="en-US" dirty="0"/>
              <a:t>Ensure the scene is safe.</a:t>
            </a:r>
          </a:p>
          <a:p>
            <a:pPr lvl="1">
              <a:spcBef>
                <a:spcPct val="35000"/>
              </a:spcBef>
            </a:pPr>
            <a:r>
              <a:rPr lang="en-US" altLang="en-US" dirty="0"/>
              <a:t>Follow standard precautions.</a:t>
            </a:r>
          </a:p>
          <a:p>
            <a:pPr>
              <a:spcBef>
                <a:spcPct val="35000"/>
              </a:spcBef>
            </a:pPr>
            <a:r>
              <a:rPr lang="en-US" altLang="en-US" dirty="0"/>
              <a:t>Nature of illness (NOI)</a:t>
            </a:r>
            <a:endParaRPr lang="en-US" altLang="en-US" sz="2500" dirty="0"/>
          </a:p>
          <a:p>
            <a:pPr lvl="1">
              <a:spcBef>
                <a:spcPct val="35000"/>
              </a:spcBef>
            </a:pPr>
            <a:r>
              <a:rPr lang="en-US" altLang="en-US" dirty="0"/>
              <a:t>Obtain clues from dispatch, the scene, patient, family members, bystanders.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(4 of 5)</a:t>
            </a:r>
          </a:p>
        </p:txBody>
      </p:sp>
      <p:sp>
        <p:nvSpPr>
          <p:cNvPr id="7171" name="Rectangle 3"/>
          <p:cNvSpPr>
            <a:spLocks noGrp="1" noChangeArrowheads="1"/>
          </p:cNvSpPr>
          <p:nvPr>
            <p:ph type="body" idx="1"/>
          </p:nvPr>
        </p:nvSpPr>
        <p:spPr/>
        <p:txBody>
          <a:bodyPr rIns="228600"/>
          <a:lstStyle/>
          <a:p>
            <a:pPr eaLnBrk="1" hangingPunct="1">
              <a:spcBef>
                <a:spcPct val="35000"/>
              </a:spcBef>
            </a:pPr>
            <a:r>
              <a:rPr lang="en-US" altLang="en-US" dirty="0"/>
              <a:t>Anatomy, physiology, pathophysiology, assessment, and management of</a:t>
            </a:r>
          </a:p>
          <a:p>
            <a:pPr lvl="1" eaLnBrk="1" hangingPunct="1">
              <a:spcBef>
                <a:spcPct val="35000"/>
              </a:spcBef>
            </a:pPr>
            <a:r>
              <a:rPr lang="en-US" altLang="en-US" dirty="0"/>
              <a:t>Acute coronary syndrome</a:t>
            </a:r>
          </a:p>
          <a:p>
            <a:pPr lvl="2" eaLnBrk="1" hangingPunct="1"/>
            <a:r>
              <a:rPr lang="en-US" altLang="en-US" sz="2000" dirty="0"/>
              <a:t>Angina pectoris</a:t>
            </a:r>
          </a:p>
          <a:p>
            <a:pPr lvl="2" eaLnBrk="1" hangingPunct="1"/>
            <a:r>
              <a:rPr lang="en-US" altLang="en-US" sz="2000" dirty="0"/>
              <a:t>Myocardial infarction</a:t>
            </a:r>
          </a:p>
          <a:p>
            <a:pPr lvl="1" eaLnBrk="1" hangingPunct="1">
              <a:spcBef>
                <a:spcPct val="35000"/>
              </a:spcBef>
            </a:pPr>
            <a:r>
              <a:rPr lang="en-US" altLang="en-US" dirty="0"/>
              <a:t>Aortic aneurysm/dissection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(1 of 2)</a:t>
            </a:r>
          </a:p>
        </p:txBody>
      </p:sp>
      <p:sp>
        <p:nvSpPr>
          <p:cNvPr id="53251" name="Content Placeholder 2"/>
          <p:cNvSpPr>
            <a:spLocks noGrp="1"/>
          </p:cNvSpPr>
          <p:nvPr>
            <p:ph type="body" idx="1"/>
          </p:nvPr>
        </p:nvSpPr>
        <p:spPr/>
        <p:txBody>
          <a:bodyPr rIns="228600"/>
          <a:lstStyle/>
          <a:p>
            <a:pPr>
              <a:spcBef>
                <a:spcPct val="35000"/>
              </a:spcBef>
            </a:pPr>
            <a:r>
              <a:rPr lang="en-US" altLang="en-US" dirty="0"/>
              <a:t>Form a general impression.</a:t>
            </a:r>
          </a:p>
          <a:p>
            <a:pPr lvl="1">
              <a:spcBef>
                <a:spcPct val="35000"/>
              </a:spcBef>
            </a:pPr>
            <a:r>
              <a:rPr lang="en-US" altLang="en-US" dirty="0"/>
              <a:t>If unresponsive and not breathing, begin CPR and call for AED. </a:t>
            </a:r>
          </a:p>
          <a:p>
            <a:pPr>
              <a:spcBef>
                <a:spcPct val="35000"/>
              </a:spcBef>
            </a:pPr>
            <a:r>
              <a:rPr lang="en-US" altLang="en-US" dirty="0"/>
              <a:t>Airway and breathing</a:t>
            </a:r>
            <a:endParaRPr lang="en-US" altLang="en-US" sz="2400" dirty="0"/>
          </a:p>
          <a:p>
            <a:pPr lvl="1">
              <a:spcBef>
                <a:spcPct val="35000"/>
              </a:spcBef>
            </a:pPr>
            <a:r>
              <a:rPr lang="en-US" altLang="en-US" dirty="0"/>
              <a:t>Oxygen saturation less than 95%: apply oxygen via nasal cannula at 4 L/min</a:t>
            </a:r>
          </a:p>
          <a:p>
            <a:pPr lvl="1">
              <a:spcBef>
                <a:spcPct val="35000"/>
              </a:spcBef>
            </a:pPr>
            <a:r>
              <a:rPr lang="en-US" altLang="en-US" dirty="0"/>
              <a:t>Not breathing or inadequate breathing: 100% oxygen with bag-mask device</a:t>
            </a:r>
          </a:p>
          <a:p>
            <a:pPr lvl="1">
              <a:spcBef>
                <a:spcPct val="35000"/>
              </a:spcBef>
            </a:pPr>
            <a:r>
              <a:rPr lang="en-US" altLang="en-US" dirty="0"/>
              <a:t>Pulmonary edema: bag-mask device or CPAP</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p:txBody>
          <a:bodyPr/>
          <a:lstStyle/>
          <a:p>
            <a:pPr>
              <a:lnSpc>
                <a:spcPct val="85000"/>
              </a:lnSpc>
              <a:defRPr/>
            </a:pPr>
            <a:r>
              <a:rPr lang="en-US" dirty="0">
                <a:cs typeface="+mj-cs"/>
              </a:rPr>
              <a:t>Primary Assessment </a:t>
            </a:r>
            <a:r>
              <a:rPr lang="en-US" sz="2000" b="0" dirty="0">
                <a:cs typeface="+mj-cs"/>
              </a:rPr>
              <a:t>(2 of 2)</a:t>
            </a:r>
          </a:p>
        </p:txBody>
      </p:sp>
      <p:sp>
        <p:nvSpPr>
          <p:cNvPr id="54275" name="Content Placeholder 2"/>
          <p:cNvSpPr>
            <a:spLocks noGrp="1"/>
          </p:cNvSpPr>
          <p:nvPr>
            <p:ph type="body" idx="1"/>
          </p:nvPr>
        </p:nvSpPr>
        <p:spPr/>
        <p:txBody>
          <a:bodyPr rIns="228600"/>
          <a:lstStyle/>
          <a:p>
            <a:pPr>
              <a:spcBef>
                <a:spcPct val="35000"/>
              </a:spcBef>
            </a:pPr>
            <a:r>
              <a:rPr lang="en-US" altLang="en-US" dirty="0"/>
              <a:t>Circulation</a:t>
            </a:r>
          </a:p>
          <a:p>
            <a:pPr lvl="1">
              <a:spcBef>
                <a:spcPct val="35000"/>
              </a:spcBef>
            </a:pPr>
            <a:r>
              <a:rPr lang="en-US" altLang="en-US" dirty="0"/>
              <a:t>Check pulse, skin, capillary refill.</a:t>
            </a:r>
          </a:p>
          <a:p>
            <a:pPr lvl="1">
              <a:spcBef>
                <a:spcPct val="35000"/>
              </a:spcBef>
            </a:pPr>
            <a:r>
              <a:rPr lang="en-US" altLang="en-US" dirty="0"/>
              <a:t>Consider treatment for cardiogenic shock.</a:t>
            </a:r>
          </a:p>
          <a:p>
            <a:pPr>
              <a:spcBef>
                <a:spcPct val="35000"/>
              </a:spcBef>
            </a:pPr>
            <a:r>
              <a:rPr lang="en-US" altLang="en-US" dirty="0"/>
              <a:t>Transport decision</a:t>
            </a:r>
          </a:p>
          <a:p>
            <a:pPr lvl="1">
              <a:spcBef>
                <a:spcPct val="35000"/>
              </a:spcBef>
            </a:pPr>
            <a:r>
              <a:rPr lang="en-US" altLang="en-US" dirty="0"/>
              <a:t>Decision based on ability to stabilize life threats during primary assessment</a:t>
            </a:r>
          </a:p>
          <a:p>
            <a:pPr lvl="1">
              <a:spcBef>
                <a:spcPct val="35000"/>
              </a:spcBef>
            </a:pPr>
            <a:r>
              <a:rPr lang="en-US" altLang="en-US" dirty="0"/>
              <a:t>Transport in a stress-relieving manner.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(1 of 2)</a:t>
            </a:r>
          </a:p>
        </p:txBody>
      </p:sp>
      <p:sp>
        <p:nvSpPr>
          <p:cNvPr id="55299" name="Content Placeholder 2"/>
          <p:cNvSpPr>
            <a:spLocks noGrp="1"/>
          </p:cNvSpPr>
          <p:nvPr>
            <p:ph type="body" idx="1"/>
          </p:nvPr>
        </p:nvSpPr>
        <p:spPr/>
        <p:txBody>
          <a:bodyPr rIns="228600"/>
          <a:lstStyle/>
          <a:p>
            <a:pPr>
              <a:spcBef>
                <a:spcPct val="35000"/>
              </a:spcBef>
            </a:pPr>
            <a:r>
              <a:rPr lang="en-US" altLang="en-US" dirty="0"/>
              <a:t>Investigate the chief complaint (eg, chest pain, difficulty breathing).</a:t>
            </a:r>
          </a:p>
          <a:p>
            <a:pPr>
              <a:spcBef>
                <a:spcPct val="35000"/>
              </a:spcBef>
            </a:pPr>
            <a:r>
              <a:rPr lang="en-US" altLang="en-US" dirty="0"/>
              <a:t>Obtain a SAMPLE history from a responsive patient.</a:t>
            </a:r>
          </a:p>
          <a:p>
            <a:pPr lvl="1">
              <a:spcBef>
                <a:spcPct val="35000"/>
              </a:spcBef>
            </a:pPr>
            <a:r>
              <a:rPr lang="en-US" altLang="en-US" dirty="0"/>
              <a:t>Use OPQRST</a:t>
            </a:r>
            <a:r>
              <a:rPr lang="en-US" altLang="en-US" dirty="0">
                <a:solidFill>
                  <a:srgbClr val="000000"/>
                </a:solidFill>
              </a:rPr>
              <a:t>.</a:t>
            </a:r>
          </a:p>
          <a:p>
            <a:pPr lvl="1">
              <a:spcBef>
                <a:spcPct val="35000"/>
              </a:spcBef>
              <a:buFontTx/>
              <a:buNone/>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a:lnSpc>
                <a:spcPct val="85000"/>
              </a:lnSpc>
              <a:defRPr/>
            </a:pPr>
            <a:r>
              <a:rPr lang="en-US" dirty="0">
                <a:cs typeface="+mj-cs"/>
              </a:rPr>
              <a:t>History Taking </a:t>
            </a:r>
            <a:r>
              <a:rPr lang="en-US" sz="2000" b="0" dirty="0">
                <a:cs typeface="+mj-cs"/>
              </a:rPr>
              <a:t>(2 of 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4820" y="1512334"/>
            <a:ext cx="8702360" cy="492431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a:lnSpc>
                <a:spcPct val="85000"/>
              </a:lnSpc>
              <a:defRPr/>
            </a:pPr>
            <a:r>
              <a:rPr lang="en-US" dirty="0">
                <a:cs typeface="+mj-cs"/>
              </a:rPr>
              <a:t>Secondary Assessment</a:t>
            </a:r>
            <a:endParaRPr lang="en-US" sz="2800" b="0" dirty="0">
              <a:cs typeface="+mj-cs"/>
            </a:endParaRPr>
          </a:p>
        </p:txBody>
      </p:sp>
      <p:sp>
        <p:nvSpPr>
          <p:cNvPr id="57347" name="Content Placeholder 2"/>
          <p:cNvSpPr>
            <a:spLocks noGrp="1"/>
          </p:cNvSpPr>
          <p:nvPr>
            <p:ph type="body" idx="1"/>
          </p:nvPr>
        </p:nvSpPr>
        <p:spPr/>
        <p:txBody>
          <a:bodyPr rIns="228600"/>
          <a:lstStyle/>
          <a:p>
            <a:pPr>
              <a:spcBef>
                <a:spcPct val="35000"/>
              </a:spcBef>
            </a:pPr>
            <a:r>
              <a:rPr lang="en-US" altLang="en-US" dirty="0"/>
              <a:t>Physical examination</a:t>
            </a:r>
          </a:p>
          <a:p>
            <a:pPr lvl="1">
              <a:spcBef>
                <a:spcPct val="35000"/>
              </a:spcBef>
            </a:pPr>
            <a:r>
              <a:rPr lang="en-US" altLang="en-US" dirty="0"/>
              <a:t>Focus on cardiac and respiratory systems.</a:t>
            </a:r>
          </a:p>
          <a:p>
            <a:pPr lvl="2">
              <a:spcBef>
                <a:spcPct val="35000"/>
              </a:spcBef>
            </a:pPr>
            <a:r>
              <a:rPr lang="en-US" altLang="en-US" dirty="0"/>
              <a:t>Circulation</a:t>
            </a:r>
          </a:p>
          <a:p>
            <a:pPr lvl="2">
              <a:spcBef>
                <a:spcPct val="35000"/>
              </a:spcBef>
            </a:pPr>
            <a:r>
              <a:rPr lang="en-US" altLang="en-US" dirty="0"/>
              <a:t>Respirations</a:t>
            </a:r>
          </a:p>
          <a:p>
            <a:pPr>
              <a:spcBef>
                <a:spcPct val="35000"/>
              </a:spcBef>
            </a:pPr>
            <a:r>
              <a:rPr lang="en-US" altLang="en-US" dirty="0"/>
              <a:t>Vital signs</a:t>
            </a:r>
          </a:p>
          <a:p>
            <a:pPr lvl="1">
              <a:spcBef>
                <a:spcPct val="35000"/>
              </a:spcBef>
            </a:pPr>
            <a:r>
              <a:rPr lang="en-US" altLang="en-US" dirty="0"/>
              <a:t>Measure and record the patient’s vital signs.</a:t>
            </a:r>
          </a:p>
          <a:p>
            <a:pPr lvl="1">
              <a:spcBef>
                <a:spcPct val="35000"/>
              </a:spcBef>
            </a:pPr>
            <a:r>
              <a:rPr lang="en-US" altLang="en-US" dirty="0"/>
              <a:t>If available, use pulse oximetry.</a:t>
            </a:r>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pPr>
              <a:lnSpc>
                <a:spcPct val="85000"/>
              </a:lnSpc>
              <a:defRPr/>
            </a:pPr>
            <a:r>
              <a:rPr lang="en-US" dirty="0">
                <a:cs typeface="+mj-cs"/>
              </a:rPr>
              <a:t>Reassessment </a:t>
            </a:r>
            <a:endParaRPr lang="en-US" sz="2800" b="0" dirty="0">
              <a:cs typeface="+mj-cs"/>
            </a:endParaRPr>
          </a:p>
        </p:txBody>
      </p:sp>
      <p:sp>
        <p:nvSpPr>
          <p:cNvPr id="58371" name="Content Placeholder 2"/>
          <p:cNvSpPr>
            <a:spLocks noGrp="1"/>
          </p:cNvSpPr>
          <p:nvPr>
            <p:ph type="body" idx="1"/>
          </p:nvPr>
        </p:nvSpPr>
        <p:spPr/>
        <p:txBody>
          <a:bodyPr rIns="228600"/>
          <a:lstStyle/>
          <a:p>
            <a:pPr>
              <a:spcBef>
                <a:spcPct val="35000"/>
              </a:spcBef>
            </a:pPr>
            <a:r>
              <a:rPr lang="en-US" altLang="en-US" dirty="0"/>
              <a:t>Reassess vital signs at least every 5 minutes or when patient</a:t>
            </a:r>
            <a:r>
              <a:rPr lang="ja-JP" altLang="en-US" dirty="0"/>
              <a:t>’</a:t>
            </a:r>
            <a:r>
              <a:rPr lang="en-US" altLang="ja-JP" dirty="0"/>
              <a:t>s condition changes significantly.</a:t>
            </a:r>
          </a:p>
          <a:p>
            <a:pPr>
              <a:spcBef>
                <a:spcPct val="35000"/>
              </a:spcBef>
            </a:pPr>
            <a:r>
              <a:rPr lang="en-US" altLang="en-US" dirty="0"/>
              <a:t>If cardiac arrest occurs, perform CPR immediately until an AED is available.</a:t>
            </a:r>
          </a:p>
          <a:p>
            <a:pPr>
              <a:spcBef>
                <a:spcPct val="35000"/>
              </a:spcBef>
            </a:pPr>
            <a:r>
              <a:rPr lang="en-US" altLang="en-US" dirty="0"/>
              <a:t>Reassess your interventions.</a:t>
            </a:r>
          </a:p>
          <a:p>
            <a:pPr>
              <a:spcBef>
                <a:spcPct val="35000"/>
              </a:spcBef>
            </a:pPr>
            <a:r>
              <a:rPr lang="en-US" altLang="en-US" dirty="0"/>
              <a:t>Provide rapid patient transport.</a:t>
            </a:r>
          </a:p>
          <a:p>
            <a:pPr>
              <a:spcBef>
                <a:spcPct val="35000"/>
              </a:spcBef>
            </a:pPr>
            <a:endParaRPr lang="en-US" altLang="en-US" dirty="0"/>
          </a:p>
          <a:p>
            <a:pPr lvl="1">
              <a:spcBef>
                <a:spcPct val="35000"/>
              </a:spcBef>
            </a:pPr>
            <a:endParaRPr lang="en-US" altLang="en-US" dirty="0"/>
          </a:p>
          <a:p>
            <a:pPr lvl="1">
              <a:spcBef>
                <a:spcPct val="35000"/>
              </a:spcBef>
            </a:pP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dirty="0"/>
              <a:t>Emergency Medical Care for Chest Pain </a:t>
            </a:r>
            <a:br>
              <a:rPr lang="en-US" altLang="en-US" dirty="0"/>
            </a:br>
            <a:r>
              <a:rPr lang="en-US" altLang="en-US" dirty="0"/>
              <a:t>or Discomfort </a:t>
            </a:r>
            <a:r>
              <a:rPr lang="en-US" altLang="en-US" sz="2000" b="0" dirty="0"/>
              <a:t>(1 of 6)</a:t>
            </a:r>
          </a:p>
        </p:txBody>
      </p:sp>
      <p:sp>
        <p:nvSpPr>
          <p:cNvPr id="59395" name="Content Placeholder 2"/>
          <p:cNvSpPr>
            <a:spLocks noGrp="1"/>
          </p:cNvSpPr>
          <p:nvPr>
            <p:ph idx="1"/>
          </p:nvPr>
        </p:nvSpPr>
        <p:spPr/>
        <p:txBody>
          <a:bodyPr/>
          <a:lstStyle/>
          <a:p>
            <a:r>
              <a:rPr lang="en-US" altLang="en-US" dirty="0"/>
              <a:t>Ensure a proper position of comfort.</a:t>
            </a:r>
          </a:p>
          <a:p>
            <a:r>
              <a:rPr lang="en-US" altLang="en-US" dirty="0"/>
              <a:t>Give oxygen if indicated.</a:t>
            </a:r>
          </a:p>
          <a:p>
            <a:r>
              <a:rPr lang="en-US" altLang="en-US" dirty="0"/>
              <a:t>Depending on protocol, prepare to administer low-dose aspirin and assist with prescribed nitroglycerin.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ltLang="en-US" dirty="0"/>
              <a:t>Emergency Medical Care for Chest Pain </a:t>
            </a:r>
            <a:br>
              <a:rPr lang="en-US" altLang="en-US" dirty="0"/>
            </a:br>
            <a:r>
              <a:rPr lang="en-US" altLang="en-US" dirty="0"/>
              <a:t>or Discomfort </a:t>
            </a:r>
            <a:r>
              <a:rPr lang="en-US" altLang="en-US" sz="2000" b="0" dirty="0"/>
              <a:t>(2 of 6)</a:t>
            </a:r>
          </a:p>
        </p:txBody>
      </p:sp>
      <p:sp>
        <p:nvSpPr>
          <p:cNvPr id="60419" name="Content Placeholder 2"/>
          <p:cNvSpPr>
            <a:spLocks noGrp="1"/>
          </p:cNvSpPr>
          <p:nvPr>
            <p:ph idx="1"/>
          </p:nvPr>
        </p:nvSpPr>
        <p:spPr/>
        <p:txBody>
          <a:bodyPr/>
          <a:lstStyle/>
          <a:p>
            <a:r>
              <a:rPr lang="en-US" altLang="en-US" dirty="0"/>
              <a:t>Aspirin</a:t>
            </a:r>
          </a:p>
          <a:p>
            <a:pPr lvl="1">
              <a:spcBef>
                <a:spcPct val="35000"/>
              </a:spcBef>
            </a:pPr>
            <a:r>
              <a:rPr lang="en-US" altLang="en-US" dirty="0"/>
              <a:t>Prevents blood clots from forming or getting bigger</a:t>
            </a:r>
          </a:p>
          <a:p>
            <a:pPr lvl="1">
              <a:spcBef>
                <a:spcPct val="35000"/>
              </a:spcBef>
            </a:pPr>
            <a:r>
              <a:rPr lang="en-US" altLang="en-US" dirty="0"/>
              <a:t>81 mg chewable tablets</a:t>
            </a:r>
          </a:p>
          <a:p>
            <a:pPr lvl="1">
              <a:spcBef>
                <a:spcPct val="35000"/>
              </a:spcBef>
            </a:pPr>
            <a:r>
              <a:rPr lang="en-US" altLang="en-US" dirty="0"/>
              <a:t>Recommended dose: 162 mg (two tablets) to 324 mg (four tablets)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dirty="0"/>
              <a:t>Emergency Medical Care for Chest Pain </a:t>
            </a:r>
            <a:br>
              <a:rPr lang="en-US" altLang="en-US" dirty="0"/>
            </a:br>
            <a:r>
              <a:rPr lang="en-US" altLang="en-US" dirty="0"/>
              <a:t>or Discomfort </a:t>
            </a:r>
            <a:r>
              <a:rPr lang="en-US" altLang="en-US" sz="2000" b="0" dirty="0"/>
              <a:t>(3 of 6)</a:t>
            </a:r>
          </a:p>
        </p:txBody>
      </p:sp>
      <p:sp>
        <p:nvSpPr>
          <p:cNvPr id="61443" name="Content Placeholder 2"/>
          <p:cNvSpPr>
            <a:spLocks noGrp="1"/>
          </p:cNvSpPr>
          <p:nvPr>
            <p:ph idx="1"/>
          </p:nvPr>
        </p:nvSpPr>
        <p:spPr/>
        <p:txBody>
          <a:bodyPr/>
          <a:lstStyle/>
          <a:p>
            <a:r>
              <a:rPr lang="en-US" altLang="en-US" dirty="0"/>
              <a:t>Nitroglycerin </a:t>
            </a:r>
          </a:p>
          <a:p>
            <a:pPr lvl="1"/>
            <a:r>
              <a:rPr lang="en-US" altLang="en-US" dirty="0"/>
              <a:t>Available forms</a:t>
            </a:r>
          </a:p>
          <a:p>
            <a:pPr lvl="2"/>
            <a:r>
              <a:rPr lang="en-US" altLang="en-US" sz="2000" dirty="0"/>
              <a:t>Sublingual pill</a:t>
            </a:r>
          </a:p>
          <a:p>
            <a:pPr lvl="2"/>
            <a:r>
              <a:rPr lang="en-US" altLang="en-US" sz="2000" dirty="0"/>
              <a:t>Sublingual spray</a:t>
            </a:r>
          </a:p>
          <a:p>
            <a:pPr lvl="2"/>
            <a:r>
              <a:rPr lang="en-US" altLang="en-US" sz="2000" dirty="0"/>
              <a:t>Skin patch applied to chest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dirty="0"/>
              <a:t>Emergency Medical Care for Chest Pain </a:t>
            </a:r>
            <a:br>
              <a:rPr lang="en-US" altLang="en-US" dirty="0"/>
            </a:br>
            <a:r>
              <a:rPr lang="en-US" altLang="en-US" dirty="0"/>
              <a:t>or Discomfort </a:t>
            </a:r>
            <a:r>
              <a:rPr lang="en-US" altLang="en-US" sz="2000" b="0" dirty="0"/>
              <a:t>(4 of 6)</a:t>
            </a:r>
          </a:p>
        </p:txBody>
      </p:sp>
      <p:sp>
        <p:nvSpPr>
          <p:cNvPr id="62467" name="Content Placeholder 2"/>
          <p:cNvSpPr>
            <a:spLocks noGrp="1"/>
          </p:cNvSpPr>
          <p:nvPr>
            <p:ph idx="1"/>
          </p:nvPr>
        </p:nvSpPr>
        <p:spPr/>
        <p:txBody>
          <a:bodyPr/>
          <a:lstStyle/>
          <a:p>
            <a:r>
              <a:rPr lang="en-US" altLang="en-US" dirty="0"/>
              <a:t>Nitroglycerin </a:t>
            </a:r>
          </a:p>
          <a:p>
            <a:pPr lvl="1"/>
            <a:r>
              <a:rPr lang="en-US" altLang="en-US" dirty="0"/>
              <a:t>Mechanism of action:</a:t>
            </a:r>
          </a:p>
          <a:p>
            <a:pPr lvl="2"/>
            <a:r>
              <a:rPr lang="en-US" altLang="en-US" sz="2000" dirty="0"/>
              <a:t>Relaxes blood vessel walls</a:t>
            </a:r>
          </a:p>
          <a:p>
            <a:pPr lvl="2"/>
            <a:r>
              <a:rPr lang="en-US" altLang="en-US" sz="2000" dirty="0"/>
              <a:t>Increases blood flow and oxygen supply to heart</a:t>
            </a:r>
          </a:p>
          <a:p>
            <a:pPr lvl="2"/>
            <a:r>
              <a:rPr lang="en-US" altLang="en-US" sz="2000" dirty="0"/>
              <a:t>Decreases workload of heart</a:t>
            </a:r>
          </a:p>
          <a:p>
            <a:pPr lvl="2"/>
            <a:r>
              <a:rPr lang="en-US" altLang="en-US" sz="2000" dirty="0"/>
              <a:t>Dilates blood vessels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lnSpc>
                <a:spcPct val="85000"/>
              </a:lnSpc>
            </a:pPr>
            <a:r>
              <a:rPr lang="en-US" altLang="en-US" dirty="0"/>
              <a:t>National EMS Education Standard Competencies </a:t>
            </a:r>
            <a:r>
              <a:rPr lang="en-US" altLang="en-US" sz="2000" b="0" dirty="0"/>
              <a:t>(5 of 5)</a:t>
            </a:r>
          </a:p>
        </p:txBody>
      </p:sp>
      <p:sp>
        <p:nvSpPr>
          <p:cNvPr id="8195" name="Rectangle 3"/>
          <p:cNvSpPr>
            <a:spLocks noGrp="1" noChangeArrowheads="1"/>
          </p:cNvSpPr>
          <p:nvPr>
            <p:ph type="body" idx="1"/>
          </p:nvPr>
        </p:nvSpPr>
        <p:spPr/>
        <p:txBody>
          <a:bodyPr rIns="228600"/>
          <a:lstStyle/>
          <a:p>
            <a:pPr eaLnBrk="1" hangingPunct="1">
              <a:spcBef>
                <a:spcPct val="35000"/>
              </a:spcBef>
            </a:pPr>
            <a:r>
              <a:rPr lang="en-US" altLang="en-US" dirty="0"/>
              <a:t>Anatomy, physiology, pathophysiology, assessment, and management of (cont’d)</a:t>
            </a:r>
          </a:p>
          <a:p>
            <a:pPr lvl="1" eaLnBrk="1" hangingPunct="1">
              <a:spcBef>
                <a:spcPct val="35000"/>
              </a:spcBef>
            </a:pPr>
            <a:r>
              <a:rPr lang="en-US" altLang="en-US" dirty="0"/>
              <a:t>Thromboembolism</a:t>
            </a:r>
          </a:p>
          <a:p>
            <a:pPr lvl="1" eaLnBrk="1" hangingPunct="1">
              <a:spcBef>
                <a:spcPct val="35000"/>
              </a:spcBef>
            </a:pPr>
            <a:r>
              <a:rPr lang="en-US" altLang="en-US" dirty="0"/>
              <a:t>Heart failure</a:t>
            </a:r>
          </a:p>
          <a:p>
            <a:pPr lvl="1" eaLnBrk="1" hangingPunct="1">
              <a:spcBef>
                <a:spcPct val="35000"/>
              </a:spcBef>
            </a:pPr>
            <a:r>
              <a:rPr lang="en-US" altLang="en-US" dirty="0"/>
              <a:t>Hypertensive emergencies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a:t>Emergency Medical Care for Chest Pain </a:t>
            </a:r>
            <a:br>
              <a:rPr lang="en-US" altLang="en-US" dirty="0"/>
            </a:br>
            <a:r>
              <a:rPr lang="en-US" altLang="en-US" dirty="0"/>
              <a:t>or Discomfort </a:t>
            </a:r>
            <a:r>
              <a:rPr lang="en-US" altLang="en-US" sz="2000" b="0" dirty="0"/>
              <a:t>(5 of 6)</a:t>
            </a:r>
          </a:p>
        </p:txBody>
      </p:sp>
      <p:sp>
        <p:nvSpPr>
          <p:cNvPr id="63491" name="Content Placeholder 2"/>
          <p:cNvSpPr>
            <a:spLocks noGrp="1"/>
          </p:cNvSpPr>
          <p:nvPr>
            <p:ph idx="1"/>
          </p:nvPr>
        </p:nvSpPr>
        <p:spPr/>
        <p:txBody>
          <a:bodyPr/>
          <a:lstStyle/>
          <a:p>
            <a:r>
              <a:rPr lang="en-US" altLang="en-US" dirty="0"/>
              <a:t>Nitroglycerin </a:t>
            </a:r>
          </a:p>
          <a:p>
            <a:pPr lvl="1"/>
            <a:r>
              <a:rPr lang="en-US" altLang="en-US" dirty="0"/>
              <a:t>Side effects:</a:t>
            </a:r>
          </a:p>
          <a:p>
            <a:pPr lvl="2"/>
            <a:r>
              <a:rPr lang="en-US" altLang="en-US" sz="2000" dirty="0"/>
              <a:t>Decreased blood pressure</a:t>
            </a:r>
          </a:p>
          <a:p>
            <a:pPr lvl="2"/>
            <a:r>
              <a:rPr lang="en-US" altLang="en-US" sz="2000" dirty="0"/>
              <a:t>Severe headache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ltLang="en-US" dirty="0"/>
              <a:t>Emergency Medical Care for Chest Pain </a:t>
            </a:r>
            <a:br>
              <a:rPr lang="en-US" altLang="en-US" dirty="0"/>
            </a:br>
            <a:r>
              <a:rPr lang="en-US" altLang="en-US" dirty="0"/>
              <a:t>or Discomfort </a:t>
            </a:r>
            <a:r>
              <a:rPr lang="en-US" altLang="en-US" sz="2000" b="0" dirty="0"/>
              <a:t>(6 of 6)</a:t>
            </a:r>
          </a:p>
        </p:txBody>
      </p:sp>
      <p:sp>
        <p:nvSpPr>
          <p:cNvPr id="64515" name="Content Placeholder 2"/>
          <p:cNvSpPr>
            <a:spLocks noGrp="1"/>
          </p:cNvSpPr>
          <p:nvPr>
            <p:ph idx="1"/>
          </p:nvPr>
        </p:nvSpPr>
        <p:spPr/>
        <p:txBody>
          <a:bodyPr/>
          <a:lstStyle/>
          <a:p>
            <a:r>
              <a:rPr lang="en-US" altLang="en-US" dirty="0"/>
              <a:t>Nitroglycerin </a:t>
            </a:r>
          </a:p>
          <a:p>
            <a:pPr lvl="1"/>
            <a:r>
              <a:rPr lang="en-US" altLang="en-US" dirty="0"/>
              <a:t>Contraindications:</a:t>
            </a:r>
          </a:p>
          <a:p>
            <a:pPr lvl="2"/>
            <a:r>
              <a:rPr lang="en-US" altLang="en-US" sz="2000" dirty="0"/>
              <a:t>Systolic blood pressure &lt;100 mm Hg</a:t>
            </a:r>
          </a:p>
          <a:p>
            <a:pPr lvl="2"/>
            <a:r>
              <a:rPr lang="en-US" altLang="en-US" sz="2000" dirty="0"/>
              <a:t>Head injury</a:t>
            </a:r>
          </a:p>
          <a:p>
            <a:pPr lvl="2"/>
            <a:r>
              <a:rPr lang="en-US" altLang="en-US" sz="2000" dirty="0"/>
              <a:t>Use of erectile dysfunction drugs within 24 hours</a:t>
            </a:r>
          </a:p>
          <a:p>
            <a:pPr lvl="2"/>
            <a:r>
              <a:rPr lang="en-US" altLang="en-US" sz="2000" dirty="0"/>
              <a:t>Maximum prescribed dose has been given.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dirty="0"/>
              <a:t>Cardiac Monitoring </a:t>
            </a:r>
            <a:r>
              <a:rPr lang="en-US" altLang="en-US" sz="2000" b="0" dirty="0"/>
              <a:t>(1 of 4)</a:t>
            </a:r>
          </a:p>
        </p:txBody>
      </p:sp>
      <p:sp>
        <p:nvSpPr>
          <p:cNvPr id="66563" name="Content Placeholder 2"/>
          <p:cNvSpPr>
            <a:spLocks noGrp="1"/>
          </p:cNvSpPr>
          <p:nvPr>
            <p:ph idx="1"/>
          </p:nvPr>
        </p:nvSpPr>
        <p:spPr>
          <a:xfrm>
            <a:off x="925830" y="1490870"/>
            <a:ext cx="9807819" cy="4699047"/>
          </a:xfrm>
        </p:spPr>
        <p:txBody>
          <a:bodyPr/>
          <a:lstStyle/>
          <a:p>
            <a:r>
              <a:rPr lang="en-US" altLang="en-US" dirty="0"/>
              <a:t>For an ECG to be reliable and useful, electrodes must be placed in consistent positions.</a:t>
            </a:r>
          </a:p>
          <a:p>
            <a:r>
              <a:rPr lang="en-US" altLang="en-US" dirty="0"/>
              <a:t>Basic principles should be followed to minimize artifact in the signal.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dirty="0"/>
              <a:t>Cardiac Monitoring </a:t>
            </a:r>
            <a:r>
              <a:rPr lang="en-US" altLang="en-US" sz="2000" b="0" dirty="0"/>
              <a:t>(2 of 4)</a:t>
            </a:r>
          </a:p>
        </p:txBody>
      </p:sp>
      <p:sp>
        <p:nvSpPr>
          <p:cNvPr id="67587" name="Content Placeholder 2"/>
          <p:cNvSpPr>
            <a:spLocks noGrp="1"/>
          </p:cNvSpPr>
          <p:nvPr>
            <p:ph idx="1"/>
          </p:nvPr>
        </p:nvSpPr>
        <p:spPr/>
        <p:txBody>
          <a:bodyPr/>
          <a:lstStyle/>
          <a:p>
            <a:r>
              <a:rPr lang="en-US" altLang="en-US" dirty="0"/>
              <a:t>Guiding principles:</a:t>
            </a:r>
          </a:p>
          <a:p>
            <a:pPr lvl="1"/>
            <a:r>
              <a:rPr lang="en-US" altLang="en-US" dirty="0"/>
              <a:t>May need to shave body hair</a:t>
            </a:r>
          </a:p>
          <a:p>
            <a:pPr lvl="1"/>
            <a:r>
              <a:rPr lang="en-US" altLang="en-US" dirty="0"/>
              <a:t>Rub electrode site with alcohol swab before application.</a:t>
            </a:r>
          </a:p>
          <a:p>
            <a:pPr lvl="1"/>
            <a:r>
              <a:rPr lang="en-US" altLang="en-US" dirty="0"/>
              <a:t>Attach electrodes to ECG cables before placement.</a:t>
            </a:r>
          </a:p>
          <a:p>
            <a:pPr lvl="1"/>
            <a:r>
              <a:rPr lang="en-US" altLang="en-US" dirty="0"/>
              <a:t>Confirm electrode placement.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altLang="en-US" dirty="0"/>
              <a:t>Cardiac Monitoring </a:t>
            </a:r>
            <a:r>
              <a:rPr lang="en-US" altLang="en-US" sz="2000" b="0" dirty="0"/>
              <a:t>(3 of 4)</a:t>
            </a:r>
          </a:p>
        </p:txBody>
      </p:sp>
      <p:sp>
        <p:nvSpPr>
          <p:cNvPr id="2" name="Rectangle 1"/>
          <p:cNvSpPr/>
          <p:nvPr/>
        </p:nvSpPr>
        <p:spPr>
          <a:xfrm>
            <a:off x="1237957" y="5566817"/>
            <a:ext cx="4000499" cy="646331"/>
          </a:xfrm>
          <a:prstGeom prst="rect">
            <a:avLst/>
          </a:prstGeom>
        </p:spPr>
        <p:txBody>
          <a:bodyPr wrap="square">
            <a:spAutoFit/>
          </a:bodyPr>
          <a:lstStyle/>
          <a:p>
            <a:r>
              <a:rPr lang="en-US" b="1" dirty="0"/>
              <a:t>FIGURE 17-10 </a:t>
            </a:r>
            <a:r>
              <a:rPr lang="en-US" dirty="0"/>
              <a:t>Limb electrode placement for cardiac monitoring.</a:t>
            </a:r>
          </a:p>
        </p:txBody>
      </p:sp>
      <p:sp>
        <p:nvSpPr>
          <p:cNvPr id="3" name="Rectangle 2"/>
          <p:cNvSpPr/>
          <p:nvPr/>
        </p:nvSpPr>
        <p:spPr>
          <a:xfrm>
            <a:off x="1237957" y="6223576"/>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sp>
        <p:nvSpPr>
          <p:cNvPr id="4" name="Rectangle 3"/>
          <p:cNvSpPr/>
          <p:nvPr/>
        </p:nvSpPr>
        <p:spPr>
          <a:xfrm>
            <a:off x="6853703" y="5937817"/>
            <a:ext cx="4723409" cy="369332"/>
          </a:xfrm>
          <a:prstGeom prst="rect">
            <a:avLst/>
          </a:prstGeom>
        </p:spPr>
        <p:txBody>
          <a:bodyPr wrap="none">
            <a:spAutoFit/>
          </a:bodyPr>
          <a:lstStyle/>
          <a:p>
            <a:r>
              <a:rPr lang="en-US" b="1" dirty="0"/>
              <a:t>FIGURE 17-11 </a:t>
            </a:r>
            <a:r>
              <a:rPr lang="en-US" dirty="0"/>
              <a:t>12-lead ECG electrode placement.</a:t>
            </a:r>
          </a:p>
        </p:txBody>
      </p:sp>
      <p:sp>
        <p:nvSpPr>
          <p:cNvPr id="10" name="Rectangle 9"/>
          <p:cNvSpPr/>
          <p:nvPr/>
        </p:nvSpPr>
        <p:spPr>
          <a:xfrm>
            <a:off x="6853703" y="6307149"/>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9218" name="Picture 2" descr="The white limb electrode is on the right shoulder, near the arm; the black on the left shoulder, near the arm; the green at the right lower abdomen, and the red at the left lower abdomen.&#10;" title="An illustration of the placement of limb lead electrodes for cardiac monito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04949"/>
            <a:ext cx="4051495" cy="3928721"/>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The ribs one through eleven are shown. The four limb lead electrodes are placed as follows: white limb electrode is on the right shoulder, the black on the left shoulder, the green at the right lower abdomen, and the red at the left lower abdomen. The 12-lead E C G Electrodes V 1 to V 6 are placed across the chest. A table describes the position. There are three columns, Lead, Location, and View. Row 1: V 1, fourth intercostal space, right sternal border, Ventricular septum view. Row 2: V 2, fourth intercostal space, left sternal border, Ventricular septum view. Row 3: V 3, Between V 2 and V 4, view of Anterior wall of left ventricle. Row 4: V 4, fifth intercostal space, midclavicular line, view of Anterior wall of left ventricle. Row 5: V 5, Lateral to V 4 at the anterior axillary line, view of Lateral wall of left ventricle. Row 6: V 6, Lateral to V 5 at the midaxillary line, view of Lateral wall of left ventricle.&#10;" title="An illustration and a table of the placement of the 12-lead E C G electrod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6234" y="1419225"/>
            <a:ext cx="3347925" cy="4492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a:t>Cardiac Monitoring </a:t>
            </a:r>
            <a:r>
              <a:rPr lang="en-US" altLang="en-US" sz="2000" b="0" dirty="0"/>
              <a:t>(4 of 4)</a:t>
            </a:r>
          </a:p>
        </p:txBody>
      </p:sp>
      <p:sp>
        <p:nvSpPr>
          <p:cNvPr id="69635" name="Content Placeholder 2"/>
          <p:cNvSpPr>
            <a:spLocks noGrp="1"/>
          </p:cNvSpPr>
          <p:nvPr>
            <p:ph idx="1"/>
          </p:nvPr>
        </p:nvSpPr>
        <p:spPr/>
        <p:txBody>
          <a:bodyPr/>
          <a:lstStyle/>
          <a:p>
            <a:r>
              <a:rPr lang="en-US" altLang="en-US" dirty="0"/>
              <a:t>Once electrodes are in place, switch on the monitor.</a:t>
            </a:r>
          </a:p>
          <a:p>
            <a:pPr lvl="1"/>
            <a:r>
              <a:rPr lang="en-US" altLang="en-US" dirty="0"/>
              <a:t>Print a sample rhythm strip.</a:t>
            </a:r>
          </a:p>
          <a:p>
            <a:pPr lvl="1"/>
            <a:r>
              <a:rPr lang="en-US" altLang="en-US" dirty="0"/>
              <a:t>If strip shows artifact, confirm electrodes are firmly applied and cable is plugged in.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type="body" idx="1"/>
          </p:nvPr>
        </p:nvSpPr>
        <p:spPr/>
        <p:txBody>
          <a:bodyPr rIns="228600"/>
          <a:lstStyle/>
          <a:p>
            <a:pPr>
              <a:spcBef>
                <a:spcPct val="35000"/>
              </a:spcBef>
            </a:pPr>
            <a:r>
              <a:rPr lang="en-US" altLang="en-US" dirty="0"/>
              <a:t>Many open-heart operations have been performed in the last 40 years.</a:t>
            </a:r>
          </a:p>
          <a:p>
            <a:pPr>
              <a:spcBef>
                <a:spcPct val="35000"/>
              </a:spcBef>
            </a:pPr>
            <a:r>
              <a:rPr lang="en-US" altLang="en-US" dirty="0"/>
              <a:t>Coronary artery bypass graft </a:t>
            </a:r>
          </a:p>
          <a:p>
            <a:pPr lvl="1">
              <a:spcBef>
                <a:spcPct val="35000"/>
              </a:spcBef>
            </a:pPr>
            <a:r>
              <a:rPr lang="en-US" altLang="en-US" dirty="0"/>
              <a:t>Chest or leg blood vessel is sewn from the aorta to a coronary artery beyond the point of obstruction.</a:t>
            </a:r>
          </a:p>
          <a:p>
            <a:pPr>
              <a:spcBef>
                <a:spcPct val="35000"/>
              </a:spcBef>
            </a:pPr>
            <a:r>
              <a:rPr lang="en-US" altLang="en-US" dirty="0"/>
              <a:t>Percutaneous transluminal coronary angioplasty </a:t>
            </a:r>
          </a:p>
          <a:p>
            <a:pPr lvl="1">
              <a:spcBef>
                <a:spcPct val="35000"/>
              </a:spcBef>
            </a:pPr>
            <a:r>
              <a:rPr lang="en-US" altLang="en-US" dirty="0"/>
              <a:t>A tiny balloon is inflated inside a narrowed coronary artery.</a:t>
            </a:r>
          </a:p>
        </p:txBody>
      </p:sp>
      <p:sp>
        <p:nvSpPr>
          <p:cNvPr id="2" name="Title 1"/>
          <p:cNvSpPr>
            <a:spLocks noGrp="1"/>
          </p:cNvSpPr>
          <p:nvPr>
            <p:ph type="title"/>
          </p:nvPr>
        </p:nvSpPr>
        <p:spPr/>
        <p:txBody>
          <a:bodyPr/>
          <a:lstStyle/>
          <a:p>
            <a:r>
              <a:rPr lang="en-US" dirty="0"/>
              <a:t>Heart Surgeries and Cardiac Assistive Devices </a:t>
            </a:r>
            <a:r>
              <a:rPr lang="en-US" sz="2000" b="0" dirty="0"/>
              <a:t>(1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Content Placeholder 2"/>
          <p:cNvSpPr>
            <a:spLocks noGrp="1"/>
          </p:cNvSpPr>
          <p:nvPr>
            <p:ph type="body" idx="1"/>
          </p:nvPr>
        </p:nvSpPr>
        <p:spPr>
          <a:xfrm>
            <a:off x="901700" y="1466850"/>
            <a:ext cx="10363200" cy="4800600"/>
          </a:xfrm>
        </p:spPr>
        <p:txBody>
          <a:bodyPr rIns="228600"/>
          <a:lstStyle/>
          <a:p>
            <a:pPr>
              <a:spcBef>
                <a:spcPct val="35000"/>
              </a:spcBef>
            </a:pPr>
            <a:r>
              <a:rPr lang="en-US" altLang="en-US" dirty="0"/>
              <a:t>Patients who have had open-heart procedures may or may not have long chest scars.</a:t>
            </a:r>
          </a:p>
          <a:p>
            <a:pPr>
              <a:spcBef>
                <a:spcPct val="35000"/>
              </a:spcBef>
            </a:pPr>
            <a:r>
              <a:rPr lang="en-US" altLang="en-US" dirty="0"/>
              <a:t>Treat chest pain in a patient who has had any of these procedures the same as a patient who has never had heart surgery. </a:t>
            </a:r>
          </a:p>
          <a:p>
            <a:pPr>
              <a:spcBef>
                <a:spcPct val="35000"/>
              </a:spcBef>
            </a:pPr>
            <a:r>
              <a:rPr lang="en-US" altLang="en-US" dirty="0"/>
              <a:t>Some patients have implanted cardiac pacemakers to maintain a regular cardiac rhythm and rate.</a:t>
            </a:r>
          </a:p>
          <a:p>
            <a:pPr>
              <a:spcBef>
                <a:spcPct val="35000"/>
              </a:spcBef>
            </a:pPr>
            <a:endParaRPr lang="en-US" altLang="en-US" dirty="0"/>
          </a:p>
        </p:txBody>
      </p:sp>
      <p:sp>
        <p:nvSpPr>
          <p:cNvPr id="2" name="Title 1"/>
          <p:cNvSpPr>
            <a:spLocks noGrp="1"/>
          </p:cNvSpPr>
          <p:nvPr>
            <p:ph type="title"/>
          </p:nvPr>
        </p:nvSpPr>
        <p:spPr/>
        <p:txBody>
          <a:bodyPr/>
          <a:lstStyle/>
          <a:p>
            <a:r>
              <a:rPr lang="en-US" dirty="0"/>
              <a:t>Heart Surgeries and Cardiac Assistive Devices </a:t>
            </a:r>
            <a:r>
              <a:rPr lang="en-US" sz="2000" b="0" dirty="0"/>
              <a:t>(2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Content Placeholder 2"/>
          <p:cNvSpPr>
            <a:spLocks noGrp="1"/>
          </p:cNvSpPr>
          <p:nvPr>
            <p:ph type="body" idx="1"/>
          </p:nvPr>
        </p:nvSpPr>
        <p:spPr/>
        <p:txBody>
          <a:bodyPr rIns="228600"/>
          <a:lstStyle/>
          <a:p>
            <a:pPr>
              <a:spcBef>
                <a:spcPct val="35000"/>
              </a:spcBef>
            </a:pPr>
            <a:r>
              <a:rPr lang="en-US" altLang="en-US" dirty="0"/>
              <a:t>Cardiac pacemakers</a:t>
            </a:r>
          </a:p>
          <a:p>
            <a:pPr lvl="1">
              <a:spcBef>
                <a:spcPct val="35000"/>
              </a:spcBef>
            </a:pPr>
            <a:r>
              <a:rPr lang="en-US" altLang="en-US" dirty="0"/>
              <a:t>Maintain regular cardiac rhythm and rate</a:t>
            </a:r>
          </a:p>
          <a:p>
            <a:pPr lvl="1">
              <a:spcBef>
                <a:spcPct val="35000"/>
              </a:spcBef>
            </a:pPr>
            <a:r>
              <a:rPr lang="en-US" altLang="en-US" dirty="0"/>
              <a:t>Deliver electrical impulse through wires in direct contact with the myocardium</a:t>
            </a:r>
          </a:p>
          <a:p>
            <a:pPr lvl="1">
              <a:spcBef>
                <a:spcPct val="35000"/>
              </a:spcBef>
            </a:pPr>
            <a:r>
              <a:rPr lang="en-US" altLang="en-US" dirty="0"/>
              <a:t>Implanted under a heavy muscle or fold of skin in the upper left portion of the chest</a:t>
            </a:r>
          </a:p>
        </p:txBody>
      </p:sp>
      <p:sp>
        <p:nvSpPr>
          <p:cNvPr id="2" name="Title 1"/>
          <p:cNvSpPr>
            <a:spLocks noGrp="1"/>
          </p:cNvSpPr>
          <p:nvPr>
            <p:ph type="title"/>
          </p:nvPr>
        </p:nvSpPr>
        <p:spPr/>
        <p:txBody>
          <a:bodyPr/>
          <a:lstStyle/>
          <a:p>
            <a:r>
              <a:rPr lang="en-US" dirty="0"/>
              <a:t>Heart Surgeries and Cardiac Assistive Devices </a:t>
            </a:r>
            <a:r>
              <a:rPr lang="en-US" sz="2000" b="0" dirty="0"/>
              <a:t>(3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Content Placeholder 2"/>
          <p:cNvSpPr>
            <a:spLocks noGrp="1"/>
          </p:cNvSpPr>
          <p:nvPr>
            <p:ph type="body" idx="1"/>
          </p:nvPr>
        </p:nvSpPr>
        <p:spPr>
          <a:xfrm>
            <a:off x="5080000" y="1447800"/>
            <a:ext cx="6197600" cy="4800600"/>
          </a:xfrm>
        </p:spPr>
        <p:txBody>
          <a:bodyPr rIns="228600"/>
          <a:lstStyle/>
          <a:p>
            <a:pPr>
              <a:spcBef>
                <a:spcPct val="35000"/>
              </a:spcBef>
            </a:pPr>
            <a:r>
              <a:rPr lang="en-US" altLang="en-US" dirty="0"/>
              <a:t>Cardiac pacemakers (cont</a:t>
            </a:r>
            <a:r>
              <a:rPr lang="ja-JP" altLang="en-US" dirty="0"/>
              <a:t>’</a:t>
            </a:r>
            <a:r>
              <a:rPr lang="en-US" altLang="ja-JP" dirty="0"/>
              <a:t>d)</a:t>
            </a:r>
          </a:p>
          <a:p>
            <a:pPr lvl="1">
              <a:spcBef>
                <a:spcPct val="35000"/>
              </a:spcBef>
            </a:pPr>
            <a:r>
              <a:rPr lang="en-US" altLang="en-US" dirty="0"/>
              <a:t>This technology is very reliable.</a:t>
            </a:r>
          </a:p>
          <a:p>
            <a:pPr lvl="1">
              <a:spcBef>
                <a:spcPct val="35000"/>
              </a:spcBef>
            </a:pPr>
            <a:r>
              <a:rPr lang="en-US" altLang="en-US" dirty="0"/>
              <a:t>Pacemaker malfunction can cause syncope, dizziness, or weakness due to an excessively slow heart rate.</a:t>
            </a:r>
          </a:p>
          <a:p>
            <a:pPr lvl="2"/>
            <a:r>
              <a:rPr lang="en-US" altLang="en-US" sz="2000" dirty="0"/>
              <a:t>Transport patients promptly.</a:t>
            </a:r>
          </a:p>
        </p:txBody>
      </p:sp>
      <p:sp>
        <p:nvSpPr>
          <p:cNvPr id="3" name="Title 2"/>
          <p:cNvSpPr>
            <a:spLocks noGrp="1"/>
          </p:cNvSpPr>
          <p:nvPr>
            <p:ph type="title"/>
          </p:nvPr>
        </p:nvSpPr>
        <p:spPr/>
        <p:txBody>
          <a:bodyPr/>
          <a:lstStyle/>
          <a:p>
            <a:r>
              <a:rPr lang="en-US" dirty="0"/>
              <a:t>Heart Surgeries and Cardiac Assistive Devices </a:t>
            </a:r>
            <a:r>
              <a:rPr lang="en-US" sz="2000" b="0" dirty="0"/>
              <a:t>(4 of 7)</a:t>
            </a:r>
            <a:endParaRPr lang="en-US" dirty="0"/>
          </a:p>
        </p:txBody>
      </p:sp>
      <p:sp>
        <p:nvSpPr>
          <p:cNvPr id="2" name="Rectangle 1"/>
          <p:cNvSpPr/>
          <p:nvPr/>
        </p:nvSpPr>
        <p:spPr>
          <a:xfrm>
            <a:off x="901700" y="4753273"/>
            <a:ext cx="4432300" cy="1200329"/>
          </a:xfrm>
          <a:prstGeom prst="rect">
            <a:avLst/>
          </a:prstGeom>
        </p:spPr>
        <p:txBody>
          <a:bodyPr wrap="square">
            <a:spAutoFit/>
          </a:bodyPr>
          <a:lstStyle/>
          <a:p>
            <a:r>
              <a:rPr lang="en-US" b="1" dirty="0"/>
              <a:t>FIGURE 17-12 </a:t>
            </a:r>
            <a:r>
              <a:rPr lang="en-US" dirty="0"/>
              <a:t>A pacemaker, which is typically inserted under the skin in the left upper portion of the chest, delivers an electrical impulse to regulate the heartbeat.</a:t>
            </a:r>
          </a:p>
        </p:txBody>
      </p:sp>
      <p:sp>
        <p:nvSpPr>
          <p:cNvPr id="4" name="Rectangle 3"/>
          <p:cNvSpPr/>
          <p:nvPr/>
        </p:nvSpPr>
        <p:spPr>
          <a:xfrm>
            <a:off x="901700" y="5953602"/>
            <a:ext cx="2379177"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Carolina K. Smith, MD/Shutterstock.</a:t>
            </a:r>
          </a:p>
        </p:txBody>
      </p:sp>
      <p:pic>
        <p:nvPicPr>
          <p:cNvPr id="10242" name="Picture 2" descr="A photo of a pacemake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663" y="1513587"/>
            <a:ext cx="3180592" cy="3206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type="body" idx="1"/>
          </p:nvPr>
        </p:nvSpPr>
        <p:spPr/>
        <p:txBody>
          <a:bodyPr rIns="228600"/>
          <a:lstStyle/>
          <a:p>
            <a:pPr>
              <a:spcBef>
                <a:spcPct val="35000"/>
              </a:spcBef>
            </a:pPr>
            <a:r>
              <a:rPr lang="en-US" altLang="en-US" dirty="0"/>
              <a:t>Cardiovascular disease has been the leading killer of Americans since 1900.</a:t>
            </a:r>
          </a:p>
          <a:p>
            <a:pPr>
              <a:spcBef>
                <a:spcPct val="35000"/>
              </a:spcBef>
            </a:pPr>
            <a:r>
              <a:rPr lang="en-US" altLang="en-US" dirty="0"/>
              <a:t>Accounts for 1 of every 3 deaths</a:t>
            </a:r>
            <a:endParaRPr lang="en-US" altLang="en-US" sz="3200" dirty="0"/>
          </a:p>
        </p:txBody>
      </p:sp>
      <p:sp>
        <p:nvSpPr>
          <p:cNvPr id="2" name="Title 1"/>
          <p:cNvSpPr>
            <a:spLocks noGrp="1"/>
          </p:cNvSpPr>
          <p:nvPr>
            <p:ph type="title"/>
          </p:nvPr>
        </p:nvSpPr>
        <p:spPr/>
        <p:txBody>
          <a:bodyPr/>
          <a:lstStyle/>
          <a:p>
            <a:r>
              <a:rPr lang="en-US" altLang="en-US" dirty="0"/>
              <a:t>Introduction </a:t>
            </a:r>
            <a:r>
              <a:rPr lang="en-US" altLang="en-US" sz="2000" b="0" dirty="0"/>
              <a:t>(1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Content Placeholder 2"/>
          <p:cNvSpPr>
            <a:spLocks noGrp="1"/>
          </p:cNvSpPr>
          <p:nvPr>
            <p:ph type="body" idx="1"/>
          </p:nvPr>
        </p:nvSpPr>
        <p:spPr/>
        <p:txBody>
          <a:bodyPr rIns="228600"/>
          <a:lstStyle/>
          <a:p>
            <a:pPr>
              <a:spcBef>
                <a:spcPct val="35000"/>
              </a:spcBef>
              <a:defRPr/>
            </a:pPr>
            <a:r>
              <a:rPr lang="en-US" altLang="en-US" dirty="0"/>
              <a:t>Automatic implantable cardiac defibrillators </a:t>
            </a:r>
          </a:p>
          <a:p>
            <a:pPr lvl="1">
              <a:spcBef>
                <a:spcPct val="35000"/>
              </a:spcBef>
              <a:defRPr/>
            </a:pPr>
            <a:r>
              <a:rPr lang="en-US" altLang="en-US" dirty="0"/>
              <a:t>Used by some patients who have survived cardiac arrest due to ventricular fibrillation</a:t>
            </a:r>
          </a:p>
          <a:p>
            <a:pPr lvl="1">
              <a:spcBef>
                <a:spcPct val="35000"/>
              </a:spcBef>
              <a:defRPr/>
            </a:pPr>
            <a:r>
              <a:rPr lang="en-US" altLang="en-US" dirty="0"/>
              <a:t>Monitor heart rhythm and shock as needed.</a:t>
            </a:r>
          </a:p>
          <a:p>
            <a:pPr lvl="1">
              <a:spcBef>
                <a:spcPct val="35000"/>
              </a:spcBef>
              <a:defRPr/>
            </a:pPr>
            <a:r>
              <a:rPr lang="en-US" altLang="en-US" dirty="0"/>
              <a:t>Treat chest pain patients with these devices like other patients having an AMI.</a:t>
            </a:r>
          </a:p>
          <a:p>
            <a:pPr lvl="1">
              <a:spcBef>
                <a:spcPct val="35000"/>
              </a:spcBef>
              <a:defRPr/>
            </a:pPr>
            <a:r>
              <a:rPr lang="en-US" altLang="en-US" dirty="0"/>
              <a:t>Electricity is low so it will not affect rescuers.</a:t>
            </a:r>
          </a:p>
          <a:p>
            <a:pPr marL="457200" lvl="1" indent="0">
              <a:spcBef>
                <a:spcPct val="35000"/>
              </a:spcBef>
              <a:buFontTx/>
              <a:buNone/>
              <a:defRPr/>
            </a:pPr>
            <a:endParaRPr lang="en-US" altLang="en-US" dirty="0">
              <a:solidFill>
                <a:schemeClr val="accent1"/>
              </a:solidFill>
            </a:endParaRPr>
          </a:p>
        </p:txBody>
      </p:sp>
      <p:sp>
        <p:nvSpPr>
          <p:cNvPr id="2" name="Title 1"/>
          <p:cNvSpPr>
            <a:spLocks noGrp="1"/>
          </p:cNvSpPr>
          <p:nvPr>
            <p:ph type="title"/>
          </p:nvPr>
        </p:nvSpPr>
        <p:spPr/>
        <p:txBody>
          <a:bodyPr/>
          <a:lstStyle/>
          <a:p>
            <a:r>
              <a:rPr lang="en-US" dirty="0"/>
              <a:t>Heart Surgeries and Cardiac Assistive Devices </a:t>
            </a:r>
            <a:r>
              <a:rPr lang="en-US" sz="2000" b="0" dirty="0"/>
              <a:t>(5 of 7)</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a:t>Heart Surgeries and Cardiac Assistive Devices </a:t>
            </a:r>
            <a:r>
              <a:rPr lang="en-US" altLang="en-US" sz="2000" b="0" dirty="0"/>
              <a:t>(6 of 7)</a:t>
            </a:r>
          </a:p>
        </p:txBody>
      </p:sp>
      <p:sp>
        <p:nvSpPr>
          <p:cNvPr id="75779" name="Content Placeholder 2"/>
          <p:cNvSpPr>
            <a:spLocks noGrp="1"/>
          </p:cNvSpPr>
          <p:nvPr>
            <p:ph idx="1"/>
          </p:nvPr>
        </p:nvSpPr>
        <p:spPr/>
        <p:txBody>
          <a:bodyPr/>
          <a:lstStyle/>
          <a:p>
            <a:r>
              <a:rPr lang="en-US" altLang="en-US" dirty="0"/>
              <a:t>External defibrillator vest</a:t>
            </a:r>
          </a:p>
          <a:p>
            <a:pPr lvl="1"/>
            <a:r>
              <a:rPr lang="en-US" altLang="en-US" dirty="0"/>
              <a:t>A vest with built-in monitoring electrodes and defibrillation pads worn by the patient </a:t>
            </a:r>
          </a:p>
          <a:p>
            <a:pPr lvl="1"/>
            <a:r>
              <a:rPr lang="en-US" altLang="en-US" dirty="0"/>
              <a:t>Attached to a monitor</a:t>
            </a:r>
          </a:p>
          <a:p>
            <a:pPr lvl="1"/>
            <a:r>
              <a:rPr lang="en-US" altLang="en-US" dirty="0"/>
              <a:t>Uses high-energy shocks</a:t>
            </a:r>
          </a:p>
          <a:p>
            <a:pPr lvl="2"/>
            <a:r>
              <a:rPr lang="en-US" altLang="en-US" dirty="0"/>
              <a:t>Do not touch the patient if devices warns it is about to deliver a shock. </a:t>
            </a:r>
          </a:p>
          <a:p>
            <a:pPr lvl="1"/>
            <a:r>
              <a:rPr lang="en-US" altLang="en-US" dirty="0"/>
              <a:t>Vest should remain in place while CPR is being performed unless it interferes with compressions.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Heart Surgeries and Cardiac Assistive Devices </a:t>
            </a:r>
            <a:r>
              <a:rPr lang="en-US" altLang="en-US" sz="2000" b="0" dirty="0"/>
              <a:t>(7 of 7)</a:t>
            </a:r>
            <a:endParaRPr lang="en-US" altLang="en-US" sz="2000" dirty="0"/>
          </a:p>
        </p:txBody>
      </p:sp>
      <p:sp>
        <p:nvSpPr>
          <p:cNvPr id="76803" name="Content Placeholder 2"/>
          <p:cNvSpPr>
            <a:spLocks noGrp="1"/>
          </p:cNvSpPr>
          <p:nvPr>
            <p:ph idx="1"/>
          </p:nvPr>
        </p:nvSpPr>
        <p:spPr/>
        <p:txBody>
          <a:bodyPr/>
          <a:lstStyle/>
          <a:p>
            <a:r>
              <a:rPr lang="en-US" altLang="en-US" dirty="0"/>
              <a:t>Left ventricular assist devices (LVADs)</a:t>
            </a:r>
          </a:p>
          <a:p>
            <a:pPr lvl="1"/>
            <a:r>
              <a:rPr lang="en-US" altLang="en-US" dirty="0"/>
              <a:t>Used to enhance the pumping of the left ventricle</a:t>
            </a:r>
          </a:p>
          <a:p>
            <a:pPr lvl="1"/>
            <a:r>
              <a:rPr lang="en-US" altLang="en-US" dirty="0"/>
              <a:t>Most common ones have an internal pump and external battery pack.</a:t>
            </a:r>
          </a:p>
          <a:p>
            <a:pPr lvl="1"/>
            <a:r>
              <a:rPr lang="en-US" altLang="en-US" dirty="0"/>
              <a:t>Most patient will not have a palpable pulse.</a:t>
            </a:r>
          </a:p>
          <a:p>
            <a:pPr lvl="1"/>
            <a:r>
              <a:rPr lang="en-US" altLang="en-US" dirty="0"/>
              <a:t>Transport all supplies and battery packs with the patient.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a:lnSpc>
                <a:spcPct val="85000"/>
              </a:lnSpc>
              <a:defRPr/>
            </a:pPr>
            <a:r>
              <a:rPr lang="en-US" dirty="0">
                <a:cs typeface="+mj-cs"/>
              </a:rPr>
              <a:t>Cardiac Arrest</a:t>
            </a:r>
          </a:p>
        </p:txBody>
      </p:sp>
      <p:sp>
        <p:nvSpPr>
          <p:cNvPr id="77827" name="Content Placeholder 2"/>
          <p:cNvSpPr>
            <a:spLocks noGrp="1"/>
          </p:cNvSpPr>
          <p:nvPr>
            <p:ph type="body" idx="1"/>
          </p:nvPr>
        </p:nvSpPr>
        <p:spPr/>
        <p:txBody>
          <a:bodyPr rIns="228600"/>
          <a:lstStyle/>
          <a:p>
            <a:pPr>
              <a:spcBef>
                <a:spcPct val="35000"/>
              </a:spcBef>
            </a:pPr>
            <a:r>
              <a:rPr lang="en-US" altLang="en-US" dirty="0"/>
              <a:t>The complete cessation of cardiac activity</a:t>
            </a:r>
          </a:p>
          <a:p>
            <a:pPr>
              <a:spcBef>
                <a:spcPct val="35000"/>
              </a:spcBef>
            </a:pPr>
            <a:r>
              <a:rPr lang="en-US" altLang="en-US" dirty="0"/>
              <a:t>Absence of a carotid pulse</a:t>
            </a:r>
          </a:p>
          <a:p>
            <a:pPr>
              <a:spcBef>
                <a:spcPct val="35000"/>
              </a:spcBef>
            </a:pPr>
            <a:r>
              <a:rPr lang="en-US" altLang="en-US" dirty="0"/>
              <a:t>Was terminal before CPR and external defibrillation were developed in the 1960s</a:t>
            </a:r>
          </a:p>
          <a:p>
            <a:pPr>
              <a:spcBef>
                <a:spcPct val="35000"/>
              </a:spcBef>
            </a:pPr>
            <a:r>
              <a:rPr lang="en-US" altLang="en-US" dirty="0"/>
              <a:t>High-quality CPR, early defibrillation, and access to advanced care can improve outcomes.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Content Placeholder 2"/>
          <p:cNvSpPr>
            <a:spLocks noGrp="1"/>
          </p:cNvSpPr>
          <p:nvPr>
            <p:ph type="body" idx="1"/>
          </p:nvPr>
        </p:nvSpPr>
        <p:spPr>
          <a:xfrm>
            <a:off x="6096000" y="1443205"/>
            <a:ext cx="5181600" cy="4800600"/>
          </a:xfrm>
        </p:spPr>
        <p:txBody>
          <a:bodyPr rIns="228600"/>
          <a:lstStyle/>
          <a:p>
            <a:pPr>
              <a:spcBef>
                <a:spcPct val="35000"/>
              </a:spcBef>
            </a:pPr>
            <a:r>
              <a:rPr lang="en-US" altLang="en-US" dirty="0"/>
              <a:t>Analyzes electrical signals from heart</a:t>
            </a:r>
          </a:p>
          <a:p>
            <a:pPr lvl="1">
              <a:spcBef>
                <a:spcPct val="35000"/>
              </a:spcBef>
            </a:pPr>
            <a:r>
              <a:rPr lang="en-US" altLang="en-US" dirty="0"/>
              <a:t>Identifies ventricular fibrillation</a:t>
            </a:r>
          </a:p>
          <a:p>
            <a:pPr lvl="1">
              <a:spcBef>
                <a:spcPct val="35000"/>
              </a:spcBef>
            </a:pPr>
            <a:r>
              <a:rPr lang="en-US" altLang="en-US" dirty="0"/>
              <a:t>Administers shock to heart when needed</a:t>
            </a:r>
          </a:p>
        </p:txBody>
      </p:sp>
      <p:sp>
        <p:nvSpPr>
          <p:cNvPr id="3" name="Title 2"/>
          <p:cNvSpPr>
            <a:spLocks noGrp="1"/>
          </p:cNvSpPr>
          <p:nvPr>
            <p:ph type="title"/>
          </p:nvPr>
        </p:nvSpPr>
        <p:spPr/>
        <p:txBody>
          <a:bodyPr/>
          <a:lstStyle/>
          <a:p>
            <a:r>
              <a:rPr lang="en-US" dirty="0"/>
              <a:t>Automated External Defibrillation </a:t>
            </a:r>
            <a:r>
              <a:rPr lang="en-US" sz="2000" b="0" dirty="0"/>
              <a:t>(1 of 11)</a:t>
            </a:r>
            <a:endParaRPr lang="en-US" sz="2000" dirty="0"/>
          </a:p>
        </p:txBody>
      </p:sp>
      <p:sp>
        <p:nvSpPr>
          <p:cNvPr id="2" name="Rectangle 1"/>
          <p:cNvSpPr/>
          <p:nvPr/>
        </p:nvSpPr>
        <p:spPr>
          <a:xfrm>
            <a:off x="884767" y="4622383"/>
            <a:ext cx="4227559" cy="923330"/>
          </a:xfrm>
          <a:prstGeom prst="rect">
            <a:avLst/>
          </a:prstGeom>
        </p:spPr>
        <p:txBody>
          <a:bodyPr wrap="square">
            <a:spAutoFit/>
          </a:bodyPr>
          <a:lstStyle/>
          <a:p>
            <a:r>
              <a:rPr lang="en-US" b="1" dirty="0"/>
              <a:t>FIGURE 17-15 A. </a:t>
            </a:r>
            <a:r>
              <a:rPr lang="en-US" dirty="0"/>
              <a:t>Automated external defibrillators vary in their design, features, and operation. </a:t>
            </a:r>
          </a:p>
        </p:txBody>
      </p:sp>
      <p:sp>
        <p:nvSpPr>
          <p:cNvPr id="4" name="Rectangle 3"/>
          <p:cNvSpPr/>
          <p:nvPr/>
        </p:nvSpPr>
        <p:spPr>
          <a:xfrm>
            <a:off x="882650" y="5532497"/>
            <a:ext cx="164981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Jones &amp; Bartlett Learning.</a:t>
            </a:r>
          </a:p>
        </p:txBody>
      </p:sp>
      <p:pic>
        <p:nvPicPr>
          <p:cNvPr id="11266" name="Picture 2" descr="Automated external defibrillator.&#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0" y="1466850"/>
            <a:ext cx="3884612" cy="31218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Content Placeholder 2"/>
          <p:cNvSpPr>
            <a:spLocks noGrp="1"/>
          </p:cNvSpPr>
          <p:nvPr>
            <p:ph type="body" idx="1"/>
          </p:nvPr>
        </p:nvSpPr>
        <p:spPr>
          <a:xfrm>
            <a:off x="5384800" y="1447800"/>
            <a:ext cx="5892800" cy="4800600"/>
          </a:xfrm>
        </p:spPr>
        <p:txBody>
          <a:bodyPr rIns="228600"/>
          <a:lstStyle/>
          <a:p>
            <a:pPr>
              <a:spcBef>
                <a:spcPct val="35000"/>
              </a:spcBef>
            </a:pPr>
            <a:r>
              <a:rPr lang="en-US" altLang="en-US" dirty="0"/>
              <a:t>AED models:</a:t>
            </a:r>
          </a:p>
          <a:p>
            <a:pPr lvl="1">
              <a:spcBef>
                <a:spcPct val="35000"/>
              </a:spcBef>
            </a:pPr>
            <a:r>
              <a:rPr lang="en-US" altLang="en-US" sz="2200" dirty="0"/>
              <a:t>All require some operator interaction</a:t>
            </a:r>
            <a:r>
              <a:rPr lang="en-US" altLang="en-US" sz="2100" dirty="0"/>
              <a:t>.</a:t>
            </a:r>
          </a:p>
          <a:p>
            <a:pPr lvl="1">
              <a:spcBef>
                <a:spcPct val="35000"/>
              </a:spcBef>
            </a:pPr>
            <a:r>
              <a:rPr lang="en-US" altLang="en-US" sz="2200" dirty="0"/>
              <a:t>Most have a computer voice synthesizer advising steps to take.</a:t>
            </a:r>
          </a:p>
          <a:p>
            <a:pPr lvl="1">
              <a:spcBef>
                <a:spcPct val="35000"/>
              </a:spcBef>
            </a:pPr>
            <a:r>
              <a:rPr lang="en-US" altLang="en-US" sz="2200" dirty="0"/>
              <a:t>Most are semiautomated.</a:t>
            </a:r>
          </a:p>
          <a:p>
            <a:pPr lvl="1">
              <a:spcBef>
                <a:spcPct val="35000"/>
              </a:spcBef>
            </a:pPr>
            <a:endParaRPr lang="en-US" altLang="en-US" sz="2200" b="1" dirty="0"/>
          </a:p>
        </p:txBody>
      </p:sp>
      <p:sp>
        <p:nvSpPr>
          <p:cNvPr id="4" name="Title 3"/>
          <p:cNvSpPr>
            <a:spLocks noGrp="1"/>
          </p:cNvSpPr>
          <p:nvPr>
            <p:ph type="title"/>
          </p:nvPr>
        </p:nvSpPr>
        <p:spPr/>
        <p:txBody>
          <a:bodyPr/>
          <a:lstStyle/>
          <a:p>
            <a:r>
              <a:rPr lang="en-US" dirty="0"/>
              <a:t>Automated External Defibrillation </a:t>
            </a:r>
            <a:r>
              <a:rPr lang="en-US" sz="2000" b="0" dirty="0"/>
              <a:t>(2 of 11)</a:t>
            </a:r>
            <a:endParaRPr lang="en-US" dirty="0"/>
          </a:p>
        </p:txBody>
      </p:sp>
      <p:sp>
        <p:nvSpPr>
          <p:cNvPr id="7" name="Rectangle 6"/>
          <p:cNvSpPr/>
          <p:nvPr/>
        </p:nvSpPr>
        <p:spPr>
          <a:xfrm>
            <a:off x="965201" y="4201301"/>
            <a:ext cx="4160982" cy="923330"/>
          </a:xfrm>
          <a:prstGeom prst="rect">
            <a:avLst/>
          </a:prstGeom>
        </p:spPr>
        <p:txBody>
          <a:bodyPr wrap="square">
            <a:spAutoFit/>
          </a:bodyPr>
          <a:lstStyle/>
          <a:p>
            <a:r>
              <a:rPr lang="en-US" b="1" dirty="0"/>
              <a:t>FIGURE 17-15 B. </a:t>
            </a:r>
            <a:r>
              <a:rPr lang="en-US" dirty="0"/>
              <a:t>Automated external defibrillators vary in their design, features, and operation. </a:t>
            </a:r>
          </a:p>
        </p:txBody>
      </p:sp>
      <p:pic>
        <p:nvPicPr>
          <p:cNvPr id="12290" name="Picture 2" descr="Two photos A and B of automated external defibrillator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1425366"/>
            <a:ext cx="4064000" cy="274460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84250" y="5124631"/>
            <a:ext cx="1938351"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Photographee.eu/</a:t>
            </a:r>
            <a:r>
              <a:rPr lang="en-US" sz="1000" dirty="0" err="1">
                <a:latin typeface="Arial" panose="020B0604020202020204" pitchFamily="34" charset="0"/>
                <a:cs typeface="Arial" panose="020B0604020202020204" pitchFamily="34" charset="0"/>
              </a:rPr>
              <a:t>Shutterstock</a:t>
            </a:r>
            <a:r>
              <a:rPr lang="en-US" sz="1000" dirty="0">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Content Placeholder 2"/>
          <p:cNvSpPr>
            <a:spLocks noGrp="1"/>
          </p:cNvSpPr>
          <p:nvPr>
            <p:ph type="body" idx="1"/>
          </p:nvPr>
        </p:nvSpPr>
        <p:spPr/>
        <p:txBody>
          <a:bodyPr rIns="228600"/>
          <a:lstStyle/>
          <a:p>
            <a:pPr>
              <a:spcBef>
                <a:spcPct val="35000"/>
              </a:spcBef>
            </a:pPr>
            <a:r>
              <a:rPr lang="en-US" altLang="en-US" dirty="0"/>
              <a:t>Advantages of AED use:</a:t>
            </a:r>
          </a:p>
          <a:p>
            <a:pPr lvl="1">
              <a:spcBef>
                <a:spcPct val="35000"/>
              </a:spcBef>
            </a:pPr>
            <a:r>
              <a:rPr lang="en-US" altLang="en-US" dirty="0"/>
              <a:t>Quick delivery of shock</a:t>
            </a:r>
          </a:p>
          <a:p>
            <a:pPr lvl="1">
              <a:spcBef>
                <a:spcPct val="35000"/>
              </a:spcBef>
            </a:pPr>
            <a:r>
              <a:rPr lang="en-US" altLang="en-US" dirty="0"/>
              <a:t>Easy to operate</a:t>
            </a:r>
          </a:p>
          <a:p>
            <a:pPr lvl="1">
              <a:spcBef>
                <a:spcPct val="35000"/>
              </a:spcBef>
            </a:pPr>
            <a:r>
              <a:rPr lang="en-US" altLang="en-US" dirty="0"/>
              <a:t>ALS providers do not need to be on scene.</a:t>
            </a:r>
          </a:p>
          <a:p>
            <a:pPr lvl="1">
              <a:spcBef>
                <a:spcPct val="35000"/>
              </a:spcBef>
            </a:pPr>
            <a:r>
              <a:rPr lang="en-US" altLang="en-US" dirty="0"/>
              <a:t>Remote, adhesive pads safe to use</a:t>
            </a:r>
          </a:p>
          <a:p>
            <a:pPr lvl="1">
              <a:spcBef>
                <a:spcPct val="35000"/>
              </a:spcBef>
            </a:pPr>
            <a:r>
              <a:rPr lang="en-US" altLang="en-US" dirty="0"/>
              <a:t>Larger pad area = more efficient shocks</a:t>
            </a:r>
          </a:p>
        </p:txBody>
      </p:sp>
      <p:sp>
        <p:nvSpPr>
          <p:cNvPr id="2" name="Title 1"/>
          <p:cNvSpPr>
            <a:spLocks noGrp="1"/>
          </p:cNvSpPr>
          <p:nvPr>
            <p:ph type="title"/>
          </p:nvPr>
        </p:nvSpPr>
        <p:spPr/>
        <p:txBody>
          <a:bodyPr/>
          <a:lstStyle/>
          <a:p>
            <a:r>
              <a:rPr lang="en-US" dirty="0"/>
              <a:t>Automated External Defibrillation </a:t>
            </a:r>
            <a:r>
              <a:rPr lang="en-US" sz="2000" b="0" dirty="0"/>
              <a:t>(3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Content Placeholder 2"/>
          <p:cNvSpPr>
            <a:spLocks noGrp="1"/>
          </p:cNvSpPr>
          <p:nvPr>
            <p:ph type="body" idx="1"/>
          </p:nvPr>
        </p:nvSpPr>
        <p:spPr/>
        <p:txBody>
          <a:bodyPr rIns="228600"/>
          <a:lstStyle/>
          <a:p>
            <a:pPr>
              <a:spcBef>
                <a:spcPct val="35000"/>
              </a:spcBef>
            </a:pPr>
            <a:r>
              <a:rPr lang="en-US" altLang="en-US" dirty="0"/>
              <a:t>Other considerations</a:t>
            </a:r>
          </a:p>
          <a:p>
            <a:pPr lvl="1">
              <a:spcBef>
                <a:spcPct val="35000"/>
              </a:spcBef>
            </a:pPr>
            <a:r>
              <a:rPr lang="en-US" altLang="en-US" dirty="0"/>
              <a:t>Not all patients in cardiac arrest require shock.</a:t>
            </a:r>
          </a:p>
          <a:p>
            <a:pPr lvl="1">
              <a:spcBef>
                <a:spcPct val="35000"/>
              </a:spcBef>
            </a:pPr>
            <a:r>
              <a:rPr lang="en-US" altLang="en-US" dirty="0"/>
              <a:t>All patients in cardiac arrest should be analyzed with an AED.</a:t>
            </a:r>
          </a:p>
          <a:p>
            <a:pPr lvl="1">
              <a:spcBef>
                <a:spcPct val="35000"/>
              </a:spcBef>
            </a:pPr>
            <a:r>
              <a:rPr lang="en-US" altLang="en-US" dirty="0"/>
              <a:t>Asystole indicates no electrical activity.</a:t>
            </a:r>
          </a:p>
          <a:p>
            <a:pPr lvl="1">
              <a:spcBef>
                <a:spcPct val="35000"/>
              </a:spcBef>
            </a:pPr>
            <a:r>
              <a:rPr lang="en-US" altLang="en-US" dirty="0"/>
              <a:t>Pulseless electrical activity usually refers to a state of cardiac arrest that exists despite an organized electrical complex.</a:t>
            </a:r>
          </a:p>
        </p:txBody>
      </p:sp>
      <p:sp>
        <p:nvSpPr>
          <p:cNvPr id="2" name="Title 1"/>
          <p:cNvSpPr>
            <a:spLocks noGrp="1"/>
          </p:cNvSpPr>
          <p:nvPr>
            <p:ph type="title"/>
          </p:nvPr>
        </p:nvSpPr>
        <p:spPr/>
        <p:txBody>
          <a:bodyPr/>
          <a:lstStyle/>
          <a:p>
            <a:r>
              <a:rPr lang="en-US" dirty="0"/>
              <a:t>Automated External Defibrillation </a:t>
            </a:r>
            <a:r>
              <a:rPr lang="en-US" sz="2000" b="0" dirty="0"/>
              <a:t>(4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Content Placeholder 2"/>
          <p:cNvSpPr>
            <a:spLocks noGrp="1"/>
          </p:cNvSpPr>
          <p:nvPr>
            <p:ph type="body" idx="1"/>
          </p:nvPr>
        </p:nvSpPr>
        <p:spPr/>
        <p:txBody>
          <a:bodyPr rIns="228600"/>
          <a:lstStyle/>
          <a:p>
            <a:pPr>
              <a:spcBef>
                <a:spcPct val="35000"/>
              </a:spcBef>
              <a:defRPr/>
            </a:pPr>
            <a:r>
              <a:rPr lang="en-US" altLang="en-US" dirty="0"/>
              <a:t>Early defibrillation</a:t>
            </a:r>
          </a:p>
          <a:p>
            <a:pPr lvl="1">
              <a:spcBef>
                <a:spcPct val="35000"/>
              </a:spcBef>
              <a:defRPr/>
            </a:pPr>
            <a:r>
              <a:rPr lang="en-US" altLang="en-US" dirty="0"/>
              <a:t>Few cardiac arrest patients survive outside a hospital without a rapid sequence of events.</a:t>
            </a:r>
          </a:p>
          <a:p>
            <a:pPr lvl="1">
              <a:spcBef>
                <a:spcPct val="35000"/>
              </a:spcBef>
              <a:defRPr/>
            </a:pPr>
            <a:r>
              <a:rPr lang="en-US" altLang="en-US" dirty="0"/>
              <a:t>Chain of survival:</a:t>
            </a:r>
          </a:p>
          <a:p>
            <a:pPr lvl="2">
              <a:defRPr/>
            </a:pPr>
            <a:r>
              <a:rPr lang="en-US" altLang="en-US" sz="2000" dirty="0"/>
              <a:t>Early recognition and activation of EMS</a:t>
            </a:r>
          </a:p>
          <a:p>
            <a:pPr lvl="2">
              <a:defRPr/>
            </a:pPr>
            <a:r>
              <a:rPr lang="en-US" altLang="en-US" sz="2000" dirty="0"/>
              <a:t>Immediate bystander CPR</a:t>
            </a:r>
          </a:p>
          <a:p>
            <a:pPr lvl="2">
              <a:defRPr/>
            </a:pPr>
            <a:r>
              <a:rPr lang="en-US" altLang="en-US" sz="2000" dirty="0"/>
              <a:t>Rapid defibrillation</a:t>
            </a:r>
          </a:p>
          <a:p>
            <a:pPr lvl="2">
              <a:defRPr/>
            </a:pPr>
            <a:r>
              <a:rPr lang="en-US" altLang="en-US" sz="2000" dirty="0"/>
              <a:t>Basic and advanced EMS</a:t>
            </a:r>
          </a:p>
          <a:p>
            <a:pPr lvl="2">
              <a:defRPr/>
            </a:pPr>
            <a:r>
              <a:rPr lang="en-US" altLang="en-US" sz="2000" dirty="0"/>
              <a:t>ALS and </a:t>
            </a:r>
            <a:r>
              <a:rPr lang="en-US" altLang="en-US" sz="2000" dirty="0" err="1"/>
              <a:t>postarrest</a:t>
            </a:r>
            <a:r>
              <a:rPr lang="en-US" altLang="en-US" sz="2000" dirty="0"/>
              <a:t> care</a:t>
            </a:r>
          </a:p>
          <a:p>
            <a:pPr lvl="2">
              <a:defRPr/>
            </a:pPr>
            <a:r>
              <a:rPr lang="en-US" altLang="en-US" sz="2000" dirty="0"/>
              <a:t>Recovery</a:t>
            </a:r>
          </a:p>
          <a:p>
            <a:pPr marL="914400" lvl="2" indent="0">
              <a:buFontTx/>
              <a:buNone/>
              <a:defRPr/>
            </a:pPr>
            <a:endParaRPr lang="en-US" altLang="en-US" sz="2400" b="1" dirty="0"/>
          </a:p>
        </p:txBody>
      </p:sp>
      <p:sp>
        <p:nvSpPr>
          <p:cNvPr id="2" name="Title 1"/>
          <p:cNvSpPr>
            <a:spLocks noGrp="1"/>
          </p:cNvSpPr>
          <p:nvPr>
            <p:ph type="title"/>
          </p:nvPr>
        </p:nvSpPr>
        <p:spPr/>
        <p:txBody>
          <a:bodyPr/>
          <a:lstStyle/>
          <a:p>
            <a:r>
              <a:rPr lang="en-US" dirty="0"/>
              <a:t>Automated External Defibrillation </a:t>
            </a:r>
            <a:r>
              <a:rPr lang="en-US" sz="2000" b="0" dirty="0"/>
              <a:t>(5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Automated External Defibrillation </a:t>
            </a:r>
            <a:r>
              <a:rPr lang="en-US" sz="2000" b="0" dirty="0"/>
              <a:t>(6 of 11)</a:t>
            </a:r>
            <a:endParaRPr lang="en-US" dirty="0"/>
          </a:p>
        </p:txBody>
      </p:sp>
      <p:sp>
        <p:nvSpPr>
          <p:cNvPr id="2" name="Rectangle 1"/>
          <p:cNvSpPr/>
          <p:nvPr/>
        </p:nvSpPr>
        <p:spPr>
          <a:xfrm>
            <a:off x="3599579" y="4917367"/>
            <a:ext cx="4992842" cy="369332"/>
          </a:xfrm>
          <a:prstGeom prst="rect">
            <a:avLst/>
          </a:prstGeom>
        </p:spPr>
        <p:txBody>
          <a:bodyPr wrap="none">
            <a:spAutoFit/>
          </a:bodyPr>
          <a:lstStyle/>
          <a:p>
            <a:r>
              <a:rPr lang="en-US" b="1" dirty="0"/>
              <a:t>FIGURE 17-16 </a:t>
            </a:r>
            <a:r>
              <a:rPr lang="en-US" dirty="0"/>
              <a:t>The six links of the chain of survival.</a:t>
            </a:r>
          </a:p>
        </p:txBody>
      </p:sp>
      <p:sp>
        <p:nvSpPr>
          <p:cNvPr id="5" name="Rectangle 4"/>
          <p:cNvSpPr/>
          <p:nvPr/>
        </p:nvSpPr>
        <p:spPr>
          <a:xfrm>
            <a:off x="3599579" y="5286699"/>
            <a:ext cx="6096000" cy="246221"/>
          </a:xfrm>
          <a:prstGeom prst="rect">
            <a:avLst/>
          </a:prstGeom>
        </p:spPr>
        <p:txBody>
          <a:bodyPr>
            <a:spAutoFit/>
          </a:bodyPr>
          <a:lstStyle/>
          <a:p>
            <a:r>
              <a:rPr lang="en-US" sz="1000" dirty="0">
                <a:latin typeface="Arial" panose="020B0604020202020204" pitchFamily="34" charset="0"/>
                <a:cs typeface="Arial" panose="020B0604020202020204" pitchFamily="34" charset="0"/>
              </a:rPr>
              <a:t>Data from American Heart Association.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3736" y="1745801"/>
            <a:ext cx="10067039" cy="26855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Content Placeholder 2"/>
          <p:cNvSpPr>
            <a:spLocks noGrp="1"/>
          </p:cNvSpPr>
          <p:nvPr>
            <p:ph type="body" idx="1"/>
          </p:nvPr>
        </p:nvSpPr>
        <p:spPr/>
        <p:txBody>
          <a:bodyPr rIns="228600"/>
          <a:lstStyle/>
          <a:p>
            <a:pPr>
              <a:spcBef>
                <a:spcPct val="35000"/>
              </a:spcBef>
              <a:defRPr/>
            </a:pPr>
            <a:r>
              <a:rPr lang="en-US" altLang="en-US" dirty="0"/>
              <a:t>EMS can help reduce deaths by: </a:t>
            </a:r>
          </a:p>
          <a:p>
            <a:pPr lvl="1">
              <a:spcBef>
                <a:spcPct val="35000"/>
              </a:spcBef>
              <a:defRPr/>
            </a:pPr>
            <a:r>
              <a:rPr lang="en-US" altLang="en-US" dirty="0"/>
              <a:t>Encouraging healthy lifestyle</a:t>
            </a:r>
          </a:p>
          <a:p>
            <a:pPr lvl="1">
              <a:spcBef>
                <a:spcPct val="35000"/>
              </a:spcBef>
              <a:defRPr/>
            </a:pPr>
            <a:r>
              <a:rPr lang="en-US" altLang="en-US" dirty="0"/>
              <a:t>Early access to medical care</a:t>
            </a:r>
          </a:p>
          <a:p>
            <a:pPr lvl="1">
              <a:spcBef>
                <a:spcPct val="35000"/>
              </a:spcBef>
              <a:defRPr/>
            </a:pPr>
            <a:r>
              <a:rPr lang="en-US" altLang="en-US" dirty="0"/>
              <a:t>More CPR training of laypeople</a:t>
            </a:r>
          </a:p>
          <a:p>
            <a:pPr lvl="1">
              <a:spcBef>
                <a:spcPct val="35000"/>
              </a:spcBef>
              <a:defRPr/>
            </a:pPr>
            <a:r>
              <a:rPr lang="en-US" altLang="en-US" dirty="0"/>
              <a:t>Increased use of evolving technology in dispatch and cardiac arrest response</a:t>
            </a:r>
          </a:p>
          <a:p>
            <a:pPr marL="457200" lvl="1" indent="0">
              <a:spcBef>
                <a:spcPct val="35000"/>
              </a:spcBef>
              <a:buFontTx/>
              <a:buNone/>
              <a:defRPr/>
            </a:pPr>
            <a:endParaRPr lang="en-US" altLang="en-US" b="1" dirty="0">
              <a:solidFill>
                <a:srgbClr val="FF0000"/>
              </a:solidFill>
            </a:endParaRPr>
          </a:p>
        </p:txBody>
      </p:sp>
      <p:sp>
        <p:nvSpPr>
          <p:cNvPr id="2" name="Title 1"/>
          <p:cNvSpPr>
            <a:spLocks noGrp="1"/>
          </p:cNvSpPr>
          <p:nvPr>
            <p:ph type="title"/>
          </p:nvPr>
        </p:nvSpPr>
        <p:spPr/>
        <p:txBody>
          <a:bodyPr/>
          <a:lstStyle/>
          <a:p>
            <a:r>
              <a:rPr lang="en-US" altLang="en-US" dirty="0"/>
              <a:t>Introduction </a:t>
            </a:r>
            <a:r>
              <a:rPr lang="en-US" altLang="en-US" sz="2000" b="0" dirty="0"/>
              <a:t>(2 of 3)</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Content Placeholder 2"/>
          <p:cNvSpPr>
            <a:spLocks noGrp="1"/>
          </p:cNvSpPr>
          <p:nvPr>
            <p:ph type="body" idx="1"/>
          </p:nvPr>
        </p:nvSpPr>
        <p:spPr/>
        <p:txBody>
          <a:bodyPr rIns="228600"/>
          <a:lstStyle/>
          <a:p>
            <a:pPr>
              <a:spcBef>
                <a:spcPct val="35000"/>
              </a:spcBef>
            </a:pPr>
            <a:r>
              <a:rPr lang="en-US" altLang="en-US" dirty="0"/>
              <a:t>Early defibrillation (cont</a:t>
            </a:r>
            <a:r>
              <a:rPr lang="ja-JP" altLang="en-US" dirty="0"/>
              <a:t>’</a:t>
            </a:r>
            <a:r>
              <a:rPr lang="en-US" altLang="ja-JP" dirty="0"/>
              <a:t>d)</a:t>
            </a:r>
          </a:p>
          <a:p>
            <a:pPr lvl="1">
              <a:spcBef>
                <a:spcPct val="35000"/>
              </a:spcBef>
            </a:pPr>
            <a:r>
              <a:rPr lang="en-US" altLang="en-US" dirty="0"/>
              <a:t>CPR prolongs period during which defibrillation can be effective.</a:t>
            </a:r>
          </a:p>
          <a:p>
            <a:pPr lvl="1">
              <a:spcBef>
                <a:spcPct val="35000"/>
              </a:spcBef>
            </a:pPr>
            <a:r>
              <a:rPr lang="en-US" altLang="en-US" dirty="0"/>
              <a:t>Has resuscitated patients with cardiac arrest from ventricular fibrillation</a:t>
            </a:r>
          </a:p>
          <a:p>
            <a:pPr lvl="1">
              <a:spcBef>
                <a:spcPct val="35000"/>
              </a:spcBef>
            </a:pPr>
            <a:r>
              <a:rPr lang="en-US" altLang="en-US" dirty="0"/>
              <a:t>Nontraditional first responders are being trained in AED use.</a:t>
            </a:r>
          </a:p>
        </p:txBody>
      </p:sp>
      <p:sp>
        <p:nvSpPr>
          <p:cNvPr id="2" name="Title 1"/>
          <p:cNvSpPr>
            <a:spLocks noGrp="1"/>
          </p:cNvSpPr>
          <p:nvPr>
            <p:ph type="title"/>
          </p:nvPr>
        </p:nvSpPr>
        <p:spPr/>
        <p:txBody>
          <a:bodyPr/>
          <a:lstStyle/>
          <a:p>
            <a:r>
              <a:rPr lang="en-US" dirty="0"/>
              <a:t>Automated External Defibrillation </a:t>
            </a:r>
            <a:r>
              <a:rPr lang="en-US" sz="2000" b="0" dirty="0"/>
              <a:t>(7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Content Placeholder 2"/>
          <p:cNvSpPr>
            <a:spLocks noGrp="1"/>
          </p:cNvSpPr>
          <p:nvPr>
            <p:ph idx="1"/>
          </p:nvPr>
        </p:nvSpPr>
        <p:spPr/>
        <p:txBody>
          <a:bodyPr/>
          <a:lstStyle/>
          <a:p>
            <a:r>
              <a:rPr lang="en-US" altLang="en-US" dirty="0"/>
              <a:t>ALS and postarrest care</a:t>
            </a:r>
          </a:p>
          <a:p>
            <a:pPr lvl="1"/>
            <a:r>
              <a:rPr lang="en-US" altLang="en-US" dirty="0"/>
              <a:t>Continue ventilation.</a:t>
            </a:r>
          </a:p>
          <a:p>
            <a:pPr lvl="1"/>
            <a:r>
              <a:rPr lang="en-US" altLang="en-US" dirty="0"/>
              <a:t>Maintain oxygen saturation.</a:t>
            </a:r>
          </a:p>
          <a:p>
            <a:pPr lvl="1"/>
            <a:r>
              <a:rPr lang="en-US" altLang="en-US" dirty="0"/>
              <a:t>Assure blood pressure &gt;90 mm Hg.</a:t>
            </a:r>
          </a:p>
          <a:p>
            <a:pPr lvl="1"/>
            <a:r>
              <a:rPr lang="en-US" altLang="en-US" dirty="0"/>
              <a:t>Targeted temperature management upon arrival to the hospital</a:t>
            </a:r>
          </a:p>
          <a:p>
            <a:pPr lvl="1"/>
            <a:r>
              <a:rPr lang="en-US" altLang="en-US" dirty="0"/>
              <a:t>Advanced assessment techniques and interventions</a:t>
            </a:r>
          </a:p>
          <a:p>
            <a:r>
              <a:rPr lang="en-US" altLang="en-US" dirty="0"/>
              <a:t>Recovery</a:t>
            </a:r>
          </a:p>
          <a:p>
            <a:pPr lvl="1"/>
            <a:r>
              <a:rPr lang="en-US" altLang="en-US" dirty="0"/>
              <a:t>May take a year or longer</a:t>
            </a:r>
          </a:p>
          <a:p>
            <a:pPr marL="457200" lvl="1" indent="0">
              <a:buNone/>
            </a:pPr>
            <a:endParaRPr lang="en-US" altLang="en-US" dirty="0"/>
          </a:p>
          <a:p>
            <a:pPr lvl="1"/>
            <a:endParaRPr lang="en-US" altLang="en-US" dirty="0"/>
          </a:p>
          <a:p>
            <a:pPr lvl="1"/>
            <a:endParaRPr lang="en-US" altLang="en-US" dirty="0"/>
          </a:p>
        </p:txBody>
      </p:sp>
      <p:sp>
        <p:nvSpPr>
          <p:cNvPr id="2" name="Title 1"/>
          <p:cNvSpPr>
            <a:spLocks noGrp="1"/>
          </p:cNvSpPr>
          <p:nvPr>
            <p:ph type="title"/>
          </p:nvPr>
        </p:nvSpPr>
        <p:spPr/>
        <p:txBody>
          <a:bodyPr/>
          <a:lstStyle/>
          <a:p>
            <a:r>
              <a:rPr lang="en-US" dirty="0"/>
              <a:t>Automated External Defibrillation </a:t>
            </a:r>
            <a:r>
              <a:rPr lang="en-US" sz="2000" b="0" dirty="0"/>
              <a:t>(8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Content Placeholder 2"/>
          <p:cNvSpPr>
            <a:spLocks noGrp="1"/>
          </p:cNvSpPr>
          <p:nvPr>
            <p:ph type="body" idx="1"/>
          </p:nvPr>
        </p:nvSpPr>
        <p:spPr/>
        <p:txBody>
          <a:bodyPr rIns="228600"/>
          <a:lstStyle/>
          <a:p>
            <a:pPr>
              <a:spcBef>
                <a:spcPct val="35000"/>
              </a:spcBef>
            </a:pPr>
            <a:r>
              <a:rPr lang="en-US" altLang="en-US" dirty="0"/>
              <a:t>Integrating the AED and CPR</a:t>
            </a:r>
          </a:p>
          <a:p>
            <a:pPr lvl="1">
              <a:spcBef>
                <a:spcPct val="35000"/>
              </a:spcBef>
            </a:pPr>
            <a:r>
              <a:rPr lang="en-US" altLang="en-US" dirty="0"/>
              <a:t>Work the AED and CPR in sequence.</a:t>
            </a:r>
          </a:p>
          <a:p>
            <a:pPr lvl="1">
              <a:spcBef>
                <a:spcPct val="35000"/>
              </a:spcBef>
            </a:pPr>
            <a:r>
              <a:rPr lang="en-US" altLang="en-US" dirty="0"/>
              <a:t>Do not touch the patient during analysis and defibrillation.</a:t>
            </a:r>
          </a:p>
          <a:p>
            <a:pPr lvl="1">
              <a:spcBef>
                <a:spcPct val="35000"/>
              </a:spcBef>
            </a:pPr>
            <a:r>
              <a:rPr lang="en-US" altLang="en-US" dirty="0"/>
              <a:t>CPR must stop while AED performs its job.</a:t>
            </a:r>
          </a:p>
        </p:txBody>
      </p:sp>
      <p:sp>
        <p:nvSpPr>
          <p:cNvPr id="2" name="Title 1"/>
          <p:cNvSpPr>
            <a:spLocks noGrp="1"/>
          </p:cNvSpPr>
          <p:nvPr>
            <p:ph type="title"/>
          </p:nvPr>
        </p:nvSpPr>
        <p:spPr/>
        <p:txBody>
          <a:bodyPr/>
          <a:lstStyle/>
          <a:p>
            <a:r>
              <a:rPr lang="en-US" dirty="0"/>
              <a:t>Automated External Defibrillation </a:t>
            </a:r>
            <a:r>
              <a:rPr lang="en-US" sz="2000" b="0" dirty="0"/>
              <a:t>(9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Content Placeholder 2"/>
          <p:cNvSpPr>
            <a:spLocks noGrp="1"/>
          </p:cNvSpPr>
          <p:nvPr>
            <p:ph type="body" idx="1"/>
          </p:nvPr>
        </p:nvSpPr>
        <p:spPr/>
        <p:txBody>
          <a:bodyPr rIns="228600"/>
          <a:lstStyle/>
          <a:p>
            <a:pPr>
              <a:spcBef>
                <a:spcPct val="35000"/>
              </a:spcBef>
            </a:pPr>
            <a:r>
              <a:rPr lang="en-US" altLang="en-US" dirty="0"/>
              <a:t>AED maintenance</a:t>
            </a:r>
          </a:p>
          <a:p>
            <a:pPr lvl="1">
              <a:spcBef>
                <a:spcPct val="35000"/>
              </a:spcBef>
            </a:pPr>
            <a:r>
              <a:rPr lang="en-US" altLang="en-US" dirty="0"/>
              <a:t>Maintain as manufacturer recommends.</a:t>
            </a:r>
          </a:p>
          <a:p>
            <a:pPr lvl="1">
              <a:spcBef>
                <a:spcPct val="35000"/>
              </a:spcBef>
            </a:pPr>
            <a:r>
              <a:rPr lang="en-US" altLang="en-US" dirty="0"/>
              <a:t>Read the operator</a:t>
            </a:r>
            <a:r>
              <a:rPr lang="ja-JP" altLang="en-US" dirty="0"/>
              <a:t>’</a:t>
            </a:r>
            <a:r>
              <a:rPr lang="en-US" altLang="ja-JP" dirty="0"/>
              <a:t>s manual.</a:t>
            </a:r>
          </a:p>
          <a:p>
            <a:pPr lvl="1">
              <a:spcBef>
                <a:spcPct val="35000"/>
              </a:spcBef>
            </a:pPr>
            <a:r>
              <a:rPr lang="en-US" altLang="en-US" dirty="0"/>
              <a:t>Document AED failure.</a:t>
            </a:r>
          </a:p>
          <a:p>
            <a:pPr lvl="1">
              <a:spcBef>
                <a:spcPct val="35000"/>
              </a:spcBef>
            </a:pPr>
            <a:r>
              <a:rPr lang="en-US" altLang="en-US" dirty="0"/>
              <a:t>Check equipment daily at beginning of shift.</a:t>
            </a:r>
          </a:p>
          <a:p>
            <a:pPr lvl="1">
              <a:spcBef>
                <a:spcPct val="35000"/>
              </a:spcBef>
            </a:pPr>
            <a:r>
              <a:rPr lang="en-US" altLang="en-US" dirty="0"/>
              <a:t>Ask manufacturer for maintenance checklist.</a:t>
            </a:r>
          </a:p>
          <a:p>
            <a:pPr lvl="1">
              <a:spcBef>
                <a:spcPct val="35000"/>
              </a:spcBef>
            </a:pPr>
            <a:r>
              <a:rPr lang="en-US" altLang="en-US" dirty="0"/>
              <a:t>Report AED failures to manufacturer and US Food and Drug Administration (FDA).</a:t>
            </a:r>
          </a:p>
        </p:txBody>
      </p:sp>
      <p:sp>
        <p:nvSpPr>
          <p:cNvPr id="2" name="Title 1"/>
          <p:cNvSpPr>
            <a:spLocks noGrp="1"/>
          </p:cNvSpPr>
          <p:nvPr>
            <p:ph type="title"/>
          </p:nvPr>
        </p:nvSpPr>
        <p:spPr/>
        <p:txBody>
          <a:bodyPr/>
          <a:lstStyle/>
          <a:p>
            <a:r>
              <a:rPr lang="en-US" dirty="0"/>
              <a:t>Automated External Defibrillation </a:t>
            </a:r>
            <a:r>
              <a:rPr lang="en-US" sz="2000" b="0" dirty="0"/>
              <a:t>(10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Content Placeholder 2"/>
          <p:cNvSpPr>
            <a:spLocks noGrp="1"/>
          </p:cNvSpPr>
          <p:nvPr>
            <p:ph type="body" idx="1"/>
          </p:nvPr>
        </p:nvSpPr>
        <p:spPr/>
        <p:txBody>
          <a:bodyPr rIns="228600"/>
          <a:lstStyle/>
          <a:p>
            <a:pPr>
              <a:spcBef>
                <a:spcPct val="35000"/>
              </a:spcBef>
            </a:pPr>
            <a:r>
              <a:rPr lang="en-US" altLang="en-US" dirty="0"/>
              <a:t>Medical direction should approve written protocol for AED use.</a:t>
            </a:r>
          </a:p>
          <a:p>
            <a:pPr>
              <a:spcBef>
                <a:spcPct val="35000"/>
              </a:spcBef>
            </a:pPr>
            <a:r>
              <a:rPr lang="en-US" altLang="en-US" dirty="0"/>
              <a:t>Continuing education with skill competency review is generally required for EMS providers. </a:t>
            </a:r>
          </a:p>
          <a:p>
            <a:pPr>
              <a:spcBef>
                <a:spcPct val="35000"/>
              </a:spcBef>
              <a:buFontTx/>
              <a:buNone/>
            </a:pPr>
            <a:endParaRPr lang="en-US" altLang="en-US" dirty="0"/>
          </a:p>
        </p:txBody>
      </p:sp>
      <p:sp>
        <p:nvSpPr>
          <p:cNvPr id="2" name="Title 1"/>
          <p:cNvSpPr>
            <a:spLocks noGrp="1"/>
          </p:cNvSpPr>
          <p:nvPr>
            <p:ph type="title"/>
          </p:nvPr>
        </p:nvSpPr>
        <p:spPr/>
        <p:txBody>
          <a:bodyPr/>
          <a:lstStyle/>
          <a:p>
            <a:r>
              <a:rPr lang="en-US" dirty="0"/>
              <a:t>Automated External Defibrillation </a:t>
            </a:r>
            <a:r>
              <a:rPr lang="en-US" sz="2000" b="0" dirty="0"/>
              <a:t>(11 of 11)</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(1 of 7)</a:t>
            </a:r>
          </a:p>
        </p:txBody>
      </p:sp>
      <p:sp>
        <p:nvSpPr>
          <p:cNvPr id="90115" name="Content Placeholder 2"/>
          <p:cNvSpPr>
            <a:spLocks noGrp="1"/>
          </p:cNvSpPr>
          <p:nvPr>
            <p:ph type="body" idx="1"/>
          </p:nvPr>
        </p:nvSpPr>
        <p:spPr/>
        <p:txBody>
          <a:bodyPr rIns="228600"/>
          <a:lstStyle/>
          <a:p>
            <a:pPr>
              <a:spcBef>
                <a:spcPct val="35000"/>
              </a:spcBef>
            </a:pPr>
            <a:r>
              <a:rPr lang="en-US" altLang="en-US" dirty="0"/>
              <a:t>Preparation</a:t>
            </a:r>
          </a:p>
          <a:p>
            <a:pPr lvl="1">
              <a:spcBef>
                <a:spcPct val="35000"/>
              </a:spcBef>
            </a:pPr>
            <a:r>
              <a:rPr lang="en-US" altLang="en-US" dirty="0"/>
              <a:t>Make sure the electricity injures no one.</a:t>
            </a:r>
          </a:p>
          <a:p>
            <a:pPr lvl="1">
              <a:spcBef>
                <a:spcPct val="35000"/>
              </a:spcBef>
            </a:pPr>
            <a:r>
              <a:rPr lang="en-US" altLang="en-US" dirty="0"/>
              <a:t>Do not defibrillate patients in pooled water. </a:t>
            </a:r>
          </a:p>
          <a:p>
            <a:pPr lvl="1">
              <a:spcBef>
                <a:spcPct val="35000"/>
              </a:spcBef>
            </a:pPr>
            <a:r>
              <a:rPr lang="en-US" altLang="en-US" dirty="0"/>
              <a:t>Do not defibrillate patients touching metal.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(2 of 7)</a:t>
            </a:r>
          </a:p>
        </p:txBody>
      </p:sp>
      <p:sp>
        <p:nvSpPr>
          <p:cNvPr id="91139" name="Content Placeholder 2"/>
          <p:cNvSpPr>
            <a:spLocks noGrp="1"/>
          </p:cNvSpPr>
          <p:nvPr>
            <p:ph type="body" idx="1"/>
          </p:nvPr>
        </p:nvSpPr>
        <p:spPr/>
        <p:txBody>
          <a:bodyPr rIns="228600"/>
          <a:lstStyle/>
          <a:p>
            <a:pPr>
              <a:spcBef>
                <a:spcPct val="35000"/>
              </a:spcBef>
            </a:pPr>
            <a:r>
              <a:rPr lang="en-US" altLang="en-US" dirty="0"/>
              <a:t>Preparation (cont</a:t>
            </a:r>
            <a:r>
              <a:rPr lang="ja-JP" altLang="en-US" dirty="0"/>
              <a:t>’</a:t>
            </a:r>
            <a:r>
              <a:rPr lang="en-US" altLang="ja-JP" dirty="0"/>
              <a:t>d)</a:t>
            </a:r>
          </a:p>
          <a:p>
            <a:pPr lvl="1">
              <a:spcBef>
                <a:spcPct val="35000"/>
              </a:spcBef>
            </a:pPr>
            <a:r>
              <a:rPr lang="en-US" altLang="en-US" dirty="0"/>
              <a:t>Carefully remove nitroglycerin patch and wipe with dry towel before shocking.</a:t>
            </a:r>
          </a:p>
          <a:p>
            <a:pPr lvl="1">
              <a:spcBef>
                <a:spcPct val="35000"/>
              </a:spcBef>
            </a:pPr>
            <a:r>
              <a:rPr lang="en-US" altLang="en-US" dirty="0"/>
              <a:t>Shave hairy chest to increase conductivity.</a:t>
            </a:r>
          </a:p>
          <a:p>
            <a:pPr lvl="1">
              <a:spcBef>
                <a:spcPct val="35000"/>
              </a:spcBef>
            </a:pPr>
            <a:r>
              <a:rPr lang="en-US" altLang="en-US" dirty="0"/>
              <a:t>Determine the NOI and/or MOI.</a:t>
            </a:r>
          </a:p>
          <a:p>
            <a:pPr>
              <a:spcBef>
                <a:spcPct val="35000"/>
              </a:spcBef>
            </a:pPr>
            <a:r>
              <a:rPr lang="en-US" altLang="en-US" dirty="0"/>
              <a:t>Call for ALS assistance in a tiered system</a:t>
            </a:r>
            <a:r>
              <a:rPr lang="en-US" altLang="en-US" dirty="0">
                <a:solidFill>
                  <a:srgbClr val="3366FF"/>
                </a:solidFill>
              </a:rPr>
              <a:t>.</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(3 of 7)</a:t>
            </a:r>
          </a:p>
        </p:txBody>
      </p:sp>
      <p:sp>
        <p:nvSpPr>
          <p:cNvPr id="2" name="Rectangle 1"/>
          <p:cNvSpPr/>
          <p:nvPr/>
        </p:nvSpPr>
        <p:spPr>
          <a:xfrm>
            <a:off x="3371849" y="5922188"/>
            <a:ext cx="5486402" cy="646331"/>
          </a:xfrm>
          <a:prstGeom prst="rect">
            <a:avLst/>
          </a:prstGeom>
        </p:spPr>
        <p:txBody>
          <a:bodyPr wrap="square">
            <a:spAutoFit/>
          </a:bodyPr>
          <a:lstStyle/>
          <a:p>
            <a:r>
              <a:rPr lang="en-US" b="1" dirty="0"/>
              <a:t>FIGURE 17-18 </a:t>
            </a:r>
            <a:r>
              <a:rPr lang="en-US" dirty="0"/>
              <a:t>Automated external defibrillator (AED) algorithm. CPR indicates cardiopulmonary resuscitation.</a:t>
            </a:r>
          </a:p>
        </p:txBody>
      </p:sp>
      <p:sp>
        <p:nvSpPr>
          <p:cNvPr id="3" name="Rectangle 2"/>
          <p:cNvSpPr/>
          <p:nvPr/>
        </p:nvSpPr>
        <p:spPr>
          <a:xfrm>
            <a:off x="3371849" y="6558954"/>
            <a:ext cx="1779654" cy="246221"/>
          </a:xfrm>
          <a:prstGeom prst="rect">
            <a:avLst/>
          </a:prstGeom>
        </p:spPr>
        <p:txBody>
          <a:bodyPr wrap="none">
            <a:spAutoFit/>
          </a:bodyPr>
          <a:lstStyle/>
          <a:p>
            <a:r>
              <a:rPr lang="en-US" sz="1000" dirty="0">
                <a:latin typeface="Arial" panose="020B0604020202020204" pitchFamily="34" charset="0"/>
                <a:cs typeface="Arial" panose="020B0604020202020204" pitchFamily="34" charset="0"/>
              </a:rPr>
              <a:t>© Jones &amp; Bartlett Learning.</a:t>
            </a:r>
          </a:p>
        </p:txBody>
      </p:sp>
      <p:pic>
        <p:nvPicPr>
          <p:cNvPr id="14338" name="Picture 2" descr="Step 1: Arrive on scene: Check responsiveness, get A E D. If unresponsive go to step 2. Step 2: Assess the A B Cs simultaneously: With the airway open, check for pulse and breathing simultaneously for no more than 10 seconds. If there is circulation go to step 3. If there is no circulation go to step 5. Step 3: If breathing is adequate, give oxygen via nonrebreathing mask: place in recovery position, if breathing is inadequate: ventilate once every 5 to 6 seconds, check for pulse. If there is circulation go to step 4 and if no circulation, then go to step 5. Step 4: Support ventilations, recheck pulse every 2 minutes. Step 5: Begin chest compressions until A E D is available, deliver compressions at a rate of 100 to 120 per minute. Do not provide ventilations until 30 compressions have been given. Ratio 30:2 compression: ventilation. Apply A E D as soon as available. Analyze. Shock After A E D completes shock. Begin 5 cycles of C P R, approximately 2 minutes. After 2 minutes, check for pulse for no more than 10 seconds. If there is no circulation, then go to step 6. Step 6: Reanalyze and shock if indicated. After A E D completes shock, begin 5 cycles of C P R, approximately 2 minutes. Step 7: If no shock advised, resume C P R. Reanalyze rhythm. Step 8: Shock if indicated and repeat last steps. Note: Additional shock sequences are by local protocol. &#10;" title="A flow diagram of the Automated external defibrillator, A E D algorith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49" y="1189339"/>
            <a:ext cx="5486402" cy="46727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(4 of 7)</a:t>
            </a:r>
          </a:p>
        </p:txBody>
      </p:sp>
      <p:sp>
        <p:nvSpPr>
          <p:cNvPr id="93187" name="Content Placeholder 2"/>
          <p:cNvSpPr>
            <a:spLocks noGrp="1"/>
          </p:cNvSpPr>
          <p:nvPr>
            <p:ph type="body" idx="1"/>
          </p:nvPr>
        </p:nvSpPr>
        <p:spPr/>
        <p:txBody>
          <a:bodyPr rIns="228600"/>
          <a:lstStyle/>
          <a:p>
            <a:pPr>
              <a:spcBef>
                <a:spcPct val="35000"/>
              </a:spcBef>
            </a:pPr>
            <a:r>
              <a:rPr lang="en-US" altLang="en-US" dirty="0"/>
              <a:t>Begin chest compressions and attach AED as soon as available with witnessed cardiac arrests. </a:t>
            </a:r>
          </a:p>
          <a:p>
            <a:pPr>
              <a:spcBef>
                <a:spcPct val="35000"/>
              </a:spcBef>
            </a:pPr>
            <a:r>
              <a:rPr lang="en-US" altLang="en-US" dirty="0"/>
              <a:t>Follow local protocol for patient care after AED use.</a:t>
            </a:r>
          </a:p>
          <a:p>
            <a:pPr lvl="1">
              <a:spcBef>
                <a:spcPct val="35000"/>
              </a:spcBef>
            </a:pPr>
            <a:r>
              <a:rPr lang="en-US" altLang="en-US" dirty="0"/>
              <a:t>After AED protocol is completed, one of the following is likely:</a:t>
            </a:r>
          </a:p>
          <a:p>
            <a:pPr lvl="2"/>
            <a:r>
              <a:rPr lang="en-US" altLang="en-US" sz="2000" dirty="0"/>
              <a:t>Pulse regained</a:t>
            </a:r>
          </a:p>
          <a:p>
            <a:pPr lvl="2"/>
            <a:r>
              <a:rPr lang="en-US" altLang="en-US" sz="2000" dirty="0"/>
              <a:t>No pulse regained and no shock advised</a:t>
            </a:r>
          </a:p>
          <a:p>
            <a:pPr lvl="2"/>
            <a:r>
              <a:rPr lang="en-US" altLang="en-US" sz="2000" dirty="0"/>
              <a:t>No pulse regained and shock advised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(5 of 7)</a:t>
            </a:r>
          </a:p>
        </p:txBody>
      </p:sp>
      <p:sp>
        <p:nvSpPr>
          <p:cNvPr id="94211" name="Content Placeholder 2"/>
          <p:cNvSpPr>
            <a:spLocks noGrp="1"/>
          </p:cNvSpPr>
          <p:nvPr>
            <p:ph type="body" idx="1"/>
          </p:nvPr>
        </p:nvSpPr>
        <p:spPr/>
        <p:txBody>
          <a:bodyPr rIns="228600"/>
          <a:lstStyle/>
          <a:p>
            <a:pPr>
              <a:spcBef>
                <a:spcPct val="35000"/>
              </a:spcBef>
            </a:pPr>
            <a:r>
              <a:rPr lang="en-US" altLang="en-US" dirty="0"/>
              <a:t>Wait for ALS and continue shocks and CPR on scene.</a:t>
            </a:r>
          </a:p>
          <a:p>
            <a:pPr>
              <a:spcBef>
                <a:spcPct val="35000"/>
              </a:spcBef>
            </a:pPr>
            <a:r>
              <a:rPr lang="en-US" altLang="en-US" dirty="0"/>
              <a:t>If ALS is not responding and protocols agree, begin transport when:</a:t>
            </a:r>
          </a:p>
          <a:p>
            <a:pPr lvl="1">
              <a:spcBef>
                <a:spcPct val="35000"/>
              </a:spcBef>
            </a:pPr>
            <a:r>
              <a:rPr lang="en-US" altLang="en-US" dirty="0"/>
              <a:t>The patient regains a pulse.</a:t>
            </a:r>
          </a:p>
          <a:p>
            <a:pPr lvl="1">
              <a:spcBef>
                <a:spcPct val="35000"/>
              </a:spcBef>
            </a:pPr>
            <a:r>
              <a:rPr lang="en-US" altLang="en-US" dirty="0"/>
              <a:t>6 to 9 shocks are delivered.</a:t>
            </a:r>
          </a:p>
          <a:p>
            <a:pPr lvl="1">
              <a:spcBef>
                <a:spcPct val="35000"/>
              </a:spcBef>
            </a:pPr>
            <a:r>
              <a:rPr lang="en-US" altLang="en-US" dirty="0"/>
              <a:t>AED gives three consecutive messages (every 2 min of CPR) advising no shock.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Introduction </a:t>
            </a:r>
            <a:r>
              <a:rPr lang="en-US" altLang="en-US" sz="2000" b="0" dirty="0"/>
              <a:t>(3 of 3)</a:t>
            </a:r>
            <a:endParaRPr lang="en-US" altLang="en-US" sz="2000" dirty="0"/>
          </a:p>
        </p:txBody>
      </p:sp>
      <p:sp>
        <p:nvSpPr>
          <p:cNvPr id="11267" name="Content Placeholder 2"/>
          <p:cNvSpPr>
            <a:spLocks noGrp="1"/>
          </p:cNvSpPr>
          <p:nvPr>
            <p:ph idx="1"/>
          </p:nvPr>
        </p:nvSpPr>
        <p:spPr/>
        <p:txBody>
          <a:bodyPr/>
          <a:lstStyle/>
          <a:p>
            <a:pPr>
              <a:spcBef>
                <a:spcPct val="35000"/>
              </a:spcBef>
              <a:buFont typeface="Wingdings" charset="2"/>
              <a:buChar char="§"/>
            </a:pPr>
            <a:r>
              <a:rPr lang="en-US" altLang="en-US" dirty="0"/>
              <a:t>EMS can help reduce deaths by (cont’d): </a:t>
            </a:r>
          </a:p>
          <a:p>
            <a:pPr marL="457200" lvl="1">
              <a:spcBef>
                <a:spcPct val="35000"/>
              </a:spcBef>
            </a:pPr>
            <a:r>
              <a:rPr lang="en-US" altLang="en-US" dirty="0"/>
              <a:t>Public access to defibrillation devices</a:t>
            </a:r>
          </a:p>
          <a:p>
            <a:pPr marL="457200" lvl="1">
              <a:spcBef>
                <a:spcPct val="35000"/>
              </a:spcBef>
            </a:pPr>
            <a:r>
              <a:rPr lang="en-US" altLang="en-US" dirty="0"/>
              <a:t>Recognizing need for advanced life support (ALS)</a:t>
            </a:r>
          </a:p>
          <a:p>
            <a:pPr marL="457200" lvl="1">
              <a:spcBef>
                <a:spcPct val="35000"/>
              </a:spcBef>
            </a:pPr>
            <a:r>
              <a:rPr lang="en-US" altLang="en-US" dirty="0"/>
              <a:t>The use of cardiac specialty centers when they are available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(6 of 7)</a:t>
            </a:r>
          </a:p>
        </p:txBody>
      </p:sp>
      <p:sp>
        <p:nvSpPr>
          <p:cNvPr id="95235" name="Content Placeholder 2"/>
          <p:cNvSpPr>
            <a:spLocks noGrp="1"/>
          </p:cNvSpPr>
          <p:nvPr>
            <p:ph type="body" idx="1"/>
          </p:nvPr>
        </p:nvSpPr>
        <p:spPr/>
        <p:txBody>
          <a:bodyPr rIns="228600"/>
          <a:lstStyle/>
          <a:p>
            <a:pPr>
              <a:spcBef>
                <a:spcPct val="35000"/>
              </a:spcBef>
            </a:pPr>
            <a:r>
              <a:rPr lang="en-US" altLang="en-US" dirty="0"/>
              <a:t>Cardiac arrest during transport:</a:t>
            </a:r>
          </a:p>
          <a:p>
            <a:pPr lvl="1">
              <a:spcBef>
                <a:spcPct val="35000"/>
              </a:spcBef>
            </a:pPr>
            <a:r>
              <a:rPr lang="en-US" altLang="en-US" dirty="0"/>
              <a:t>Stop the vehicle.</a:t>
            </a:r>
          </a:p>
          <a:p>
            <a:pPr lvl="1">
              <a:spcBef>
                <a:spcPct val="35000"/>
              </a:spcBef>
            </a:pPr>
            <a:r>
              <a:rPr lang="en-US" altLang="en-US" dirty="0"/>
              <a:t>Begin CPR if AED is not immediately available</a:t>
            </a:r>
          </a:p>
          <a:p>
            <a:pPr lvl="1">
              <a:spcBef>
                <a:spcPct val="35000"/>
              </a:spcBef>
            </a:pPr>
            <a:r>
              <a:rPr lang="en-US" altLang="en-US" dirty="0"/>
              <a:t>Call for ALS support. </a:t>
            </a:r>
          </a:p>
          <a:p>
            <a:pPr lvl="1">
              <a:spcBef>
                <a:spcPct val="35000"/>
              </a:spcBef>
            </a:pPr>
            <a:r>
              <a:rPr lang="en-US" altLang="en-US" dirty="0"/>
              <a:t>Analyze rhythm.</a:t>
            </a:r>
          </a:p>
          <a:p>
            <a:pPr lvl="1">
              <a:spcBef>
                <a:spcPct val="35000"/>
              </a:spcBef>
            </a:pPr>
            <a:r>
              <a:rPr lang="en-US" altLang="en-US" dirty="0"/>
              <a:t>Deliver shock, if indicated, and resume CPR.</a:t>
            </a:r>
          </a:p>
          <a:p>
            <a:pPr lvl="1">
              <a:spcBef>
                <a:spcPct val="35000"/>
              </a:spcBef>
            </a:pPr>
            <a:r>
              <a:rPr lang="en-US" altLang="en-US" dirty="0"/>
              <a:t>Continue resuscitation per local protocol.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itle 1"/>
          <p:cNvSpPr>
            <a:spLocks noGrp="1"/>
          </p:cNvSpPr>
          <p:nvPr>
            <p:ph type="title"/>
          </p:nvPr>
        </p:nvSpPr>
        <p:spPr/>
        <p:txBody>
          <a:bodyPr/>
          <a:lstStyle/>
          <a:p>
            <a:pPr>
              <a:lnSpc>
                <a:spcPct val="85000"/>
              </a:lnSpc>
              <a:defRPr/>
            </a:pPr>
            <a:r>
              <a:rPr lang="en-US" dirty="0">
                <a:cs typeface="+mj-cs"/>
              </a:rPr>
              <a:t>Emergency Medical Care for Cardiac Arrest </a:t>
            </a:r>
            <a:r>
              <a:rPr lang="en-US" sz="2000" b="0" dirty="0">
                <a:cs typeface="+mj-cs"/>
              </a:rPr>
              <a:t>(7 of 7)</a:t>
            </a:r>
          </a:p>
        </p:txBody>
      </p:sp>
      <p:sp>
        <p:nvSpPr>
          <p:cNvPr id="96259" name="Content Placeholder 2"/>
          <p:cNvSpPr>
            <a:spLocks noGrp="1"/>
          </p:cNvSpPr>
          <p:nvPr>
            <p:ph type="body" idx="1"/>
          </p:nvPr>
        </p:nvSpPr>
        <p:spPr/>
        <p:txBody>
          <a:bodyPr rIns="228600"/>
          <a:lstStyle/>
          <a:p>
            <a:pPr>
              <a:spcBef>
                <a:spcPct val="35000"/>
              </a:spcBef>
            </a:pPr>
            <a:r>
              <a:rPr lang="en-US" altLang="en-US" dirty="0"/>
              <a:t>Coordination with ALS personnel</a:t>
            </a:r>
          </a:p>
          <a:p>
            <a:pPr lvl="1">
              <a:spcBef>
                <a:spcPct val="35000"/>
              </a:spcBef>
            </a:pPr>
            <a:r>
              <a:rPr lang="en-US" altLang="en-US" dirty="0"/>
              <a:t>If AED available, do not wait for ALS.</a:t>
            </a:r>
          </a:p>
          <a:p>
            <a:pPr lvl="1">
              <a:spcBef>
                <a:spcPct val="35000"/>
              </a:spcBef>
            </a:pPr>
            <a:r>
              <a:rPr lang="en-US" altLang="en-US" dirty="0"/>
              <a:t>Notify ALS of cardiac arrest.</a:t>
            </a:r>
          </a:p>
          <a:p>
            <a:pPr lvl="1">
              <a:spcBef>
                <a:spcPct val="35000"/>
              </a:spcBef>
            </a:pPr>
            <a:r>
              <a:rPr lang="en-US" altLang="en-US" dirty="0"/>
              <a:t>Do not delay defibrillation.</a:t>
            </a:r>
          </a:p>
          <a:p>
            <a:pPr lvl="1">
              <a:spcBef>
                <a:spcPct val="35000"/>
              </a:spcBef>
            </a:pPr>
            <a:r>
              <a:rPr lang="en-US" altLang="en-US" dirty="0"/>
              <a:t>Follow local protocols for coordination.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altLang="en-US" dirty="0"/>
              <a:t>Management of Return of Spontaneous Circulation</a:t>
            </a:r>
          </a:p>
        </p:txBody>
      </p:sp>
      <p:sp>
        <p:nvSpPr>
          <p:cNvPr id="97283" name="Content Placeholder 2"/>
          <p:cNvSpPr>
            <a:spLocks noGrp="1"/>
          </p:cNvSpPr>
          <p:nvPr>
            <p:ph idx="1"/>
          </p:nvPr>
        </p:nvSpPr>
        <p:spPr/>
        <p:txBody>
          <a:bodyPr/>
          <a:lstStyle/>
          <a:p>
            <a:pPr>
              <a:spcBef>
                <a:spcPts val="900"/>
              </a:spcBef>
            </a:pPr>
            <a:r>
              <a:rPr lang="en-US" altLang="en-US" dirty="0"/>
              <a:t>Monitor for respirations.</a:t>
            </a:r>
          </a:p>
          <a:p>
            <a:pPr>
              <a:spcBef>
                <a:spcPts val="900"/>
              </a:spcBef>
            </a:pPr>
            <a:r>
              <a:rPr lang="en-US" altLang="en-US" dirty="0"/>
              <a:t>Provide oxygen via bag-mask device at 10 breaths/min.</a:t>
            </a:r>
          </a:p>
          <a:p>
            <a:pPr>
              <a:spcBef>
                <a:spcPts val="900"/>
              </a:spcBef>
            </a:pPr>
            <a:r>
              <a:rPr lang="en-US" altLang="en-US" dirty="0"/>
              <a:t>Maintain SpO</a:t>
            </a:r>
            <a:r>
              <a:rPr lang="en-US" altLang="en-US" baseline="-25000" dirty="0"/>
              <a:t>2</a:t>
            </a:r>
            <a:r>
              <a:rPr lang="en-US" altLang="en-US" dirty="0"/>
              <a:t> between 95% and 99%. </a:t>
            </a:r>
          </a:p>
          <a:p>
            <a:pPr>
              <a:spcBef>
                <a:spcPts val="900"/>
              </a:spcBef>
            </a:pPr>
            <a:r>
              <a:rPr lang="en-US" altLang="en-US" dirty="0"/>
              <a:t>Assess blood pressure.</a:t>
            </a:r>
          </a:p>
          <a:p>
            <a:pPr>
              <a:spcBef>
                <a:spcPts val="900"/>
              </a:spcBef>
            </a:pPr>
            <a:r>
              <a:rPr lang="en-US" altLang="en-US" dirty="0"/>
              <a:t>See if patient can follow simple commands.</a:t>
            </a:r>
          </a:p>
          <a:p>
            <a:pPr>
              <a:spcBef>
                <a:spcPts val="900"/>
              </a:spcBef>
            </a:pPr>
            <a:r>
              <a:rPr lang="en-US" altLang="en-US" dirty="0"/>
              <a:t>Immediately begin transport if ALS is not en route per local protocol.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8307"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All of the following are common signs and symptoms of cardiac ischemia, EXCEPT:</a:t>
            </a:r>
          </a:p>
          <a:p>
            <a:pPr marL="1016000" lvl="1" indent="-444500">
              <a:spcBef>
                <a:spcPct val="35000"/>
              </a:spcBef>
              <a:buFontTx/>
              <a:buAutoNum type="alphaUcPeriod"/>
            </a:pPr>
            <a:r>
              <a:rPr lang="en-US" altLang="en-US" dirty="0"/>
              <a:t>headache. </a:t>
            </a:r>
          </a:p>
          <a:p>
            <a:pPr marL="1016000" lvl="1" indent="-444500">
              <a:spcBef>
                <a:spcPct val="35000"/>
              </a:spcBef>
              <a:buFontTx/>
              <a:buAutoNum type="alphaUcPeriod"/>
            </a:pPr>
            <a:r>
              <a:rPr lang="en-US" altLang="en-US" dirty="0"/>
              <a:t>chest pressure.</a:t>
            </a:r>
          </a:p>
          <a:p>
            <a:pPr marL="1016000" lvl="1" indent="-444500">
              <a:spcBef>
                <a:spcPct val="35000"/>
              </a:spcBef>
              <a:buFontTx/>
              <a:buAutoNum type="alphaUcPeriod"/>
            </a:pPr>
            <a:r>
              <a:rPr lang="en-US" altLang="en-US" dirty="0"/>
              <a:t>shortness of breath.</a:t>
            </a:r>
          </a:p>
          <a:p>
            <a:pPr marL="1016000" lvl="1" indent="-444500">
              <a:spcBef>
                <a:spcPct val="35000"/>
              </a:spcBef>
              <a:buFontTx/>
              <a:buAutoNum type="alphaUcPeriod"/>
            </a:pPr>
            <a:r>
              <a:rPr lang="en-US" altLang="en-US" dirty="0"/>
              <a:t>anxiety or restlessness. </a:t>
            </a:r>
          </a:p>
        </p:txBody>
      </p:sp>
    </p:spTree>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9922"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99331"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A</a:t>
            </a:r>
          </a:p>
          <a:p>
            <a:pPr marL="0" indent="0">
              <a:spcBef>
                <a:spcPct val="35000"/>
              </a:spcBef>
              <a:buFontTx/>
              <a:buNone/>
            </a:pPr>
            <a:r>
              <a:rPr lang="en-US" altLang="en-US" b="1" dirty="0"/>
              <a:t>Rationale: </a:t>
            </a:r>
            <a:r>
              <a:rPr lang="en-US" altLang="en-US" dirty="0"/>
              <a:t>Cardiac ischemia occurs when the heart</a:t>
            </a:r>
            <a:r>
              <a:rPr lang="ja-JP" altLang="en-US" dirty="0"/>
              <a:t>’</a:t>
            </a:r>
            <a:r>
              <a:rPr lang="en-US" altLang="ja-JP" dirty="0"/>
              <a:t>s demand for oxygen exceeds the available supply. Common signs and symptoms of cardiac ischemia include chest pain or discomfort, shortness of breath (dyspnea), and anxiety or restlessness. Headache is not a common symptom of cardiac ischemia. </a:t>
            </a:r>
            <a:endParaRPr lang="en-US" altLang="en-US" dirty="0"/>
          </a:p>
        </p:txBody>
      </p:sp>
    </p:spTree>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0355" name="Rectangle 3"/>
          <p:cNvSpPr>
            <a:spLocks noGrp="1" noChangeArrowheads="1"/>
          </p:cNvSpPr>
          <p:nvPr>
            <p:ph type="body" idx="1"/>
          </p:nvPr>
        </p:nvSpPr>
        <p:spPr/>
        <p:txBody>
          <a:bodyPr rIns="228600"/>
          <a:lstStyle/>
          <a:p>
            <a:pPr marL="457200" indent="-457200">
              <a:spcBef>
                <a:spcPct val="35000"/>
              </a:spcBef>
              <a:buFontTx/>
              <a:buAutoNum type="arabicPeriod"/>
            </a:pPr>
            <a:r>
              <a:rPr lang="en-US" altLang="en-US" dirty="0"/>
              <a:t>All of the following are common signs and symptoms of cardiac ischemia, EXCEPT:</a:t>
            </a:r>
          </a:p>
          <a:p>
            <a:pPr marL="1016000" lvl="1" indent="-444500">
              <a:spcBef>
                <a:spcPct val="35000"/>
              </a:spcBef>
              <a:buFontTx/>
              <a:buAutoNum type="alphaUcPeriod"/>
            </a:pPr>
            <a:r>
              <a:rPr lang="en-US" altLang="en-US" dirty="0"/>
              <a:t>headache.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a:t>
            </a:r>
          </a:p>
          <a:p>
            <a:pPr marL="1016000" lvl="1" indent="-444500">
              <a:spcBef>
                <a:spcPct val="35000"/>
              </a:spcBef>
              <a:buFontTx/>
              <a:buAutoNum type="alphaUcPeriod"/>
            </a:pPr>
            <a:r>
              <a:rPr lang="en-US" altLang="en-US" dirty="0"/>
              <a:t>chest pressure.</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Chest pressure is a definite symptom of a cardiac event.</a:t>
            </a:r>
          </a:p>
          <a:p>
            <a:pPr marL="1016000" lvl="1" indent="-444500">
              <a:spcBef>
                <a:spcPct val="35000"/>
              </a:spcBef>
              <a:buFontTx/>
              <a:buAutoNum type="alphaUcPeriod" startAt="3"/>
            </a:pPr>
            <a:r>
              <a:rPr lang="en-US" altLang="en-US" dirty="0"/>
              <a:t>shortness of breath.</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a response to decreased cardiac output and hypoxia.</a:t>
            </a:r>
          </a:p>
          <a:p>
            <a:pPr marL="1016000" lvl="1" indent="-444500">
              <a:spcBef>
                <a:spcPct val="35000"/>
              </a:spcBef>
              <a:buFontTx/>
              <a:buAutoNum type="alphaUcPeriod" startAt="3"/>
            </a:pPr>
            <a:r>
              <a:rPr lang="en-US" altLang="en-US" dirty="0"/>
              <a:t>anxiety or restlessness. </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This is caused by a fear of death and is a result of hypoxia, decreased cardiac output, and ischemia.</a:t>
            </a:r>
          </a:p>
        </p:txBody>
      </p:sp>
    </p:spTree>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2403"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While palpating the radial pulse of a 56-year-old man with chest pain, you note that the pulse rate is 86 beats/min and irregular. This indicates:</a:t>
            </a:r>
          </a:p>
          <a:p>
            <a:pPr marL="1016000" lvl="1" indent="-444500">
              <a:spcBef>
                <a:spcPct val="35000"/>
              </a:spcBef>
              <a:buFontTx/>
              <a:buAutoNum type="alphaUcPeriod"/>
            </a:pPr>
            <a:r>
              <a:rPr lang="en-US" altLang="en-US" dirty="0"/>
              <a:t>pain.</a:t>
            </a:r>
          </a:p>
          <a:p>
            <a:pPr marL="1016000" lvl="1" indent="-444500">
              <a:spcBef>
                <a:spcPct val="35000"/>
              </a:spcBef>
              <a:buFontTx/>
              <a:buAutoNum type="alphaUcPeriod"/>
            </a:pPr>
            <a:r>
              <a:rPr lang="en-US" altLang="en-US" dirty="0"/>
              <a:t>fear.</a:t>
            </a:r>
          </a:p>
          <a:p>
            <a:pPr marL="1016000" lvl="1" indent="-444500">
              <a:spcBef>
                <a:spcPct val="35000"/>
              </a:spcBef>
              <a:buFontTx/>
              <a:buAutoNum type="alphaUcPeriod"/>
            </a:pPr>
            <a:r>
              <a:rPr lang="en-US" altLang="en-US" dirty="0"/>
              <a:t>anxiety.</a:t>
            </a:r>
          </a:p>
          <a:p>
            <a:pPr marL="1016000" lvl="1" indent="-444500">
              <a:spcBef>
                <a:spcPct val="35000"/>
              </a:spcBef>
              <a:buFontTx/>
              <a:buAutoNum type="alphaUcPeriod"/>
            </a:pPr>
            <a:r>
              <a:rPr lang="en-US" altLang="en-US" dirty="0"/>
              <a:t>dysrhythmia.</a:t>
            </a:r>
          </a:p>
        </p:txBody>
      </p:sp>
    </p:spTree>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3427" name="Rectangle 3"/>
          <p:cNvSpPr>
            <a:spLocks noGrp="1" noChangeArrowheads="1"/>
          </p:cNvSpPr>
          <p:nvPr>
            <p:ph type="body" idx="1"/>
          </p:nvPr>
        </p:nvSpPr>
        <p:spPr/>
        <p:txBody>
          <a:bodyPr rIns="228600"/>
          <a:lstStyle/>
          <a:p>
            <a:pPr marL="0" indent="0">
              <a:buFontTx/>
              <a:buNone/>
            </a:pPr>
            <a:r>
              <a:rPr lang="en-US" altLang="en-US" b="1" dirty="0"/>
              <a:t>Answer: </a:t>
            </a:r>
            <a:r>
              <a:rPr lang="en-US" altLang="en-US" b="1" dirty="0">
                <a:solidFill>
                  <a:srgbClr val="F37021"/>
                </a:solidFill>
              </a:rPr>
              <a:t>D</a:t>
            </a:r>
          </a:p>
          <a:p>
            <a:pPr marL="0" indent="0">
              <a:spcBef>
                <a:spcPct val="35000"/>
              </a:spcBef>
              <a:buFontTx/>
              <a:buNone/>
            </a:pPr>
            <a:r>
              <a:rPr lang="en-US" altLang="en-US" b="1" dirty="0"/>
              <a:t>Rationale: </a:t>
            </a:r>
            <a:r>
              <a:rPr lang="en-US" altLang="en-US" dirty="0"/>
              <a:t>An irregular pulse in a patient with a cardiac problem suggests dysrhythmia—an abnormality in the heart</a:t>
            </a:r>
            <a:r>
              <a:rPr lang="ja-JP" altLang="en-US" dirty="0"/>
              <a:t>’</a:t>
            </a:r>
            <a:r>
              <a:rPr lang="en-US" altLang="ja-JP" dirty="0"/>
              <a:t>s electrical conduction system. Patients with signs of cardiac compromise, who have an irregular pulse, must be monitored closely for cardiac arrest.</a:t>
            </a:r>
            <a:endParaRPr lang="en-US" altLang="en-US" dirty="0"/>
          </a:p>
        </p:txBody>
      </p:sp>
    </p:spTree>
  </p:cSld>
  <p:clrMapOvr>
    <a:masterClrMapping/>
  </p:clrMapOvr>
  <p:transition/>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nSpc>
                <a:spcPct val="85000"/>
              </a:lnSpc>
              <a:defRPr/>
            </a:pPr>
            <a:r>
              <a:rPr lang="en-US" dirty="0">
                <a:cs typeface="+mj-cs"/>
              </a:rPr>
              <a:t>Review</a:t>
            </a:r>
            <a:endParaRPr lang="en-US" sz="2800" b="0" dirty="0">
              <a:cs typeface="+mj-cs"/>
            </a:endParaRPr>
          </a:p>
        </p:txBody>
      </p:sp>
      <p:sp>
        <p:nvSpPr>
          <p:cNvPr id="104451" name="Rectangle 3"/>
          <p:cNvSpPr>
            <a:spLocks noGrp="1" noChangeArrowheads="1"/>
          </p:cNvSpPr>
          <p:nvPr>
            <p:ph type="body" idx="1"/>
          </p:nvPr>
        </p:nvSpPr>
        <p:spPr/>
        <p:txBody>
          <a:bodyPr rIns="228600"/>
          <a:lstStyle/>
          <a:p>
            <a:pPr marL="457200" indent="-457200">
              <a:spcBef>
                <a:spcPct val="35000"/>
              </a:spcBef>
              <a:buFontTx/>
              <a:buAutoNum type="arabicPeriod" startAt="2"/>
            </a:pPr>
            <a:r>
              <a:rPr lang="en-US" altLang="en-US" dirty="0"/>
              <a:t>While palpating the radial pulse of a 56-year-old man with chest pain, you note that the pulse rate is 86 beats/min and irregular. This indicates:</a:t>
            </a:r>
          </a:p>
          <a:p>
            <a:pPr marL="1016000" lvl="1" indent="-444500">
              <a:spcBef>
                <a:spcPct val="35000"/>
              </a:spcBef>
              <a:buFontTx/>
              <a:buAutoNum type="alphaUcPeriod"/>
            </a:pPr>
            <a:r>
              <a:rPr lang="en-US" altLang="en-US" dirty="0"/>
              <a:t>pain.</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Pain could be a result or symptom of cardiac ischemia.</a:t>
            </a:r>
          </a:p>
          <a:p>
            <a:pPr marL="1016000" lvl="1" indent="-444500">
              <a:spcBef>
                <a:spcPct val="35000"/>
              </a:spcBef>
              <a:buFontTx/>
              <a:buAutoNum type="alphaUcPeriod"/>
            </a:pPr>
            <a:r>
              <a:rPr lang="en-US" altLang="en-US" dirty="0"/>
              <a:t>fear.</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Fear of impending death is usually the psychological result of having chest pain.</a:t>
            </a:r>
          </a:p>
          <a:p>
            <a:pPr marL="1016000" lvl="1" indent="-444500">
              <a:spcBef>
                <a:spcPct val="35000"/>
              </a:spcBef>
              <a:buFontTx/>
              <a:buAutoNum type="alphaUcPeriod" startAt="3"/>
            </a:pPr>
            <a:r>
              <a:rPr lang="en-US" altLang="en-US" dirty="0"/>
              <a:t>anxiety.</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Anxiety is also a symptom of a cardiac event.</a:t>
            </a:r>
          </a:p>
          <a:p>
            <a:pPr marL="1016000" lvl="1" indent="-444500">
              <a:spcBef>
                <a:spcPct val="35000"/>
              </a:spcBef>
              <a:buFontTx/>
              <a:buAutoNum type="alphaUcPeriod" startAt="3"/>
            </a:pPr>
            <a:r>
              <a:rPr lang="en-US" altLang="en-US" dirty="0"/>
              <a:t>dysrhythmia.</a:t>
            </a:r>
            <a:br>
              <a:rPr lang="en-US" altLang="en-US" dirty="0"/>
            </a:br>
            <a:r>
              <a:rPr lang="en-US" altLang="en-US" b="1" dirty="0"/>
              <a:t>Rationale:</a:t>
            </a:r>
            <a:r>
              <a:rPr lang="en-US" altLang="en-US" b="1" dirty="0">
                <a:solidFill>
                  <a:srgbClr val="000000"/>
                </a:solidFill>
              </a:rPr>
              <a:t> </a:t>
            </a:r>
            <a:r>
              <a:rPr lang="en-US" altLang="en-US" dirty="0">
                <a:solidFill>
                  <a:srgbClr val="F37021"/>
                </a:solidFill>
              </a:rPr>
              <a:t>Correct answer </a:t>
            </a:r>
          </a:p>
        </p:txBody>
      </p:sp>
    </p:spTree>
  </p:cSld>
  <p:clrMapOvr>
    <a:masterClrMapping/>
  </p:clrMapOvr>
  <p:transition/>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p:txBody>
          <a:bodyPr/>
          <a:lstStyle/>
          <a:p>
            <a:pPr>
              <a:lnSpc>
                <a:spcPct val="85000"/>
              </a:lnSpc>
              <a:defRPr/>
            </a:pPr>
            <a:r>
              <a:rPr lang="en-US" dirty="0">
                <a:cs typeface="+mj-cs"/>
              </a:rPr>
              <a:t>Review</a:t>
            </a:r>
          </a:p>
        </p:txBody>
      </p:sp>
      <p:sp>
        <p:nvSpPr>
          <p:cNvPr id="106499" name="Rectangle 3"/>
          <p:cNvSpPr>
            <a:spLocks noGrp="1" noChangeArrowheads="1"/>
          </p:cNvSpPr>
          <p:nvPr>
            <p:ph type="body" idx="1"/>
          </p:nvPr>
        </p:nvSpPr>
        <p:spPr/>
        <p:txBody>
          <a:bodyPr rIns="228600"/>
          <a:lstStyle/>
          <a:p>
            <a:pPr marL="457200" indent="-457200">
              <a:spcBef>
                <a:spcPct val="35000"/>
              </a:spcBef>
              <a:buFontTx/>
              <a:buAutoNum type="arabicPeriod" startAt="3"/>
            </a:pPr>
            <a:r>
              <a:rPr lang="en-US" altLang="en-US" dirty="0"/>
              <a:t>A 56-year-old man has an acute myocardial infarction. Which of the following blood vessels became blocked and led to his condition?</a:t>
            </a:r>
          </a:p>
          <a:p>
            <a:pPr marL="1016000" lvl="1" indent="-444500">
              <a:spcBef>
                <a:spcPct val="35000"/>
              </a:spcBef>
              <a:buFontTx/>
              <a:buAutoNum type="alphaUcPeriod"/>
            </a:pPr>
            <a:r>
              <a:rPr lang="en-US" altLang="en-US" dirty="0"/>
              <a:t>Coronary veins</a:t>
            </a:r>
          </a:p>
          <a:p>
            <a:pPr marL="1016000" lvl="1" indent="-444500">
              <a:spcBef>
                <a:spcPct val="35000"/>
              </a:spcBef>
              <a:buFontTx/>
              <a:buAutoNum type="alphaUcPeriod"/>
            </a:pPr>
            <a:r>
              <a:rPr lang="en-US" altLang="en-US" dirty="0"/>
              <a:t>Coronary arteries</a:t>
            </a:r>
          </a:p>
          <a:p>
            <a:pPr marL="1016000" lvl="1" indent="-444500">
              <a:spcBef>
                <a:spcPct val="35000"/>
              </a:spcBef>
              <a:buFontTx/>
              <a:buAutoNum type="alphaUcPeriod"/>
            </a:pPr>
            <a:r>
              <a:rPr lang="en-US" altLang="en-US" dirty="0"/>
              <a:t>Pulmonary veins</a:t>
            </a:r>
          </a:p>
          <a:p>
            <a:pPr marL="1016000" lvl="1" indent="-444500">
              <a:spcBef>
                <a:spcPct val="35000"/>
              </a:spcBef>
              <a:buFontTx/>
              <a:buAutoNum type="alphaUcPeriod"/>
            </a:pPr>
            <a:r>
              <a:rPr lang="en-US" altLang="en-US" dirty="0"/>
              <a:t>Pulmonary arteries</a:t>
            </a:r>
          </a:p>
        </p:txBody>
      </p:sp>
    </p:spTree>
  </p:cSld>
  <p:clrMapOvr>
    <a:masterClrMapping/>
  </p:clrMapOvr>
  <p:transition/>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594</TotalTime>
  <Words>13994</Words>
  <Application>Microsoft Macintosh PowerPoint</Application>
  <PresentationFormat>Widescreen</PresentationFormat>
  <Paragraphs>1419</Paragraphs>
  <Slides>122</Slides>
  <Notes>93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122</vt:i4>
      </vt:variant>
    </vt:vector>
  </HeadingPairs>
  <TitlesOfParts>
    <vt:vector size="127" baseType="lpstr">
      <vt:lpstr>Arial</vt:lpstr>
      <vt:lpstr>Calibri</vt:lpstr>
      <vt:lpstr>Times New Roman</vt:lpstr>
      <vt:lpstr>Wingdings</vt:lpstr>
      <vt:lpstr>Educational subjects 16x9</vt:lpstr>
      <vt:lpstr>Cardiovascular Emergencies</vt:lpstr>
      <vt:lpstr>National EMS Education Standard Competencies (1 of 5)</vt:lpstr>
      <vt:lpstr>National EMS Education Standard Competencies (2 of 5)</vt:lpstr>
      <vt:lpstr>National EMS Education Standard Competencies (3 of 5)</vt:lpstr>
      <vt:lpstr>National EMS Education Standard Competencies (4 of 5)</vt:lpstr>
      <vt:lpstr>National EMS Education Standard Competencies (5 of 5)</vt:lpstr>
      <vt:lpstr>Introduction (1 of 3)</vt:lpstr>
      <vt:lpstr>Introduction (2 of 3)</vt:lpstr>
      <vt:lpstr>Introduction (3 of 3)</vt:lpstr>
      <vt:lpstr>Anatomy and Physiology (1 of 17)</vt:lpstr>
      <vt:lpstr>Anatomy and Physiology (2 of 17)</vt:lpstr>
      <vt:lpstr>Anatomy and Physiology (3 of 17)</vt:lpstr>
      <vt:lpstr>Anatomy and Physiology (4 of 17)</vt:lpstr>
      <vt:lpstr>Anatomy and Physiology (5 of 17)</vt:lpstr>
      <vt:lpstr>Anatomy and Physiology (6 of 17)</vt:lpstr>
      <vt:lpstr>Anatomy and Physiology (7 of 17)</vt:lpstr>
      <vt:lpstr>Anatomy and Physiology (8 of 17)</vt:lpstr>
      <vt:lpstr>Anatomy and Physiology (9 of 17)</vt:lpstr>
      <vt:lpstr>Anatomy and Physiology (10 of 17)</vt:lpstr>
      <vt:lpstr>Anatomy and Physiology (11 of 17)</vt:lpstr>
      <vt:lpstr>Anatomy and Physiology (12 of 17)</vt:lpstr>
      <vt:lpstr>Anatomy and Physiology (13 of 17)</vt:lpstr>
      <vt:lpstr>Anatomy and Physiology (14 of 17)</vt:lpstr>
      <vt:lpstr>Anatomy and Physiology (15 of 17)</vt:lpstr>
      <vt:lpstr>Anatomy and Physiology (16 of 17)</vt:lpstr>
      <vt:lpstr>Anatomy and Physiology (17 of 17)</vt:lpstr>
      <vt:lpstr>Pathophysiology (1 of 22)</vt:lpstr>
      <vt:lpstr>Pathophysiology (2 of 22)</vt:lpstr>
      <vt:lpstr>Pathophysiology (3 of 22)</vt:lpstr>
      <vt:lpstr>Pathophysiology (4 of 22)</vt:lpstr>
      <vt:lpstr>Pathophysiology (5 of 22)</vt:lpstr>
      <vt:lpstr>Pathophysiology (6 of 22)</vt:lpstr>
      <vt:lpstr>Pathophysiology (7 of 22)</vt:lpstr>
      <vt:lpstr>Pathophysiology (8 of 22)</vt:lpstr>
      <vt:lpstr>Pathophysiology (9 of 22)</vt:lpstr>
      <vt:lpstr>Pathophysiology (10 of 22)</vt:lpstr>
      <vt:lpstr>Pathophysiology (11 of 22)</vt:lpstr>
      <vt:lpstr>Pathophysiology (12 of 22)</vt:lpstr>
      <vt:lpstr>Pathophysiology (13 of 22)</vt:lpstr>
      <vt:lpstr>Pathophysiology (14 of 22)</vt:lpstr>
      <vt:lpstr>Pathophysiology (15 of 22)</vt:lpstr>
      <vt:lpstr>Pathophysiology (16 of 22)</vt:lpstr>
      <vt:lpstr>Pathophysiology (17 of 22)</vt:lpstr>
      <vt:lpstr>Pathophysiology (18 of 22)</vt:lpstr>
      <vt:lpstr>Pathophysiology (19 of 22)</vt:lpstr>
      <vt:lpstr>Pathophysiology (20 of 22)</vt:lpstr>
      <vt:lpstr>Pathophysiology (21 of 22)</vt:lpstr>
      <vt:lpstr>Pathophysiology (22 of 22)</vt:lpstr>
      <vt:lpstr>Scene Size-up</vt:lpstr>
      <vt:lpstr>Primary Assessment (1 of 2)</vt:lpstr>
      <vt:lpstr>Primary Assessment (2 of 2)</vt:lpstr>
      <vt:lpstr>History Taking (1 of 2)</vt:lpstr>
      <vt:lpstr>History Taking (2 of 2)</vt:lpstr>
      <vt:lpstr>Secondary Assessment</vt:lpstr>
      <vt:lpstr>Reassessment </vt:lpstr>
      <vt:lpstr>Emergency Medical Care for Chest Pain  or Discomfort (1 of 6)</vt:lpstr>
      <vt:lpstr>Emergency Medical Care for Chest Pain  or Discomfort (2 of 6)</vt:lpstr>
      <vt:lpstr>Emergency Medical Care for Chest Pain  or Discomfort (3 of 6)</vt:lpstr>
      <vt:lpstr>Emergency Medical Care for Chest Pain  or Discomfort (4 of 6)</vt:lpstr>
      <vt:lpstr>Emergency Medical Care for Chest Pain  or Discomfort (5 of 6)</vt:lpstr>
      <vt:lpstr>Emergency Medical Care for Chest Pain  or Discomfort (6 of 6)</vt:lpstr>
      <vt:lpstr>Cardiac Monitoring (1 of 4)</vt:lpstr>
      <vt:lpstr>Cardiac Monitoring (2 of 4)</vt:lpstr>
      <vt:lpstr>Cardiac Monitoring (3 of 4)</vt:lpstr>
      <vt:lpstr>Cardiac Monitoring (4 of 4)</vt:lpstr>
      <vt:lpstr>Heart Surgeries and Cardiac Assistive Devices (1 of 7)</vt:lpstr>
      <vt:lpstr>Heart Surgeries and Cardiac Assistive Devices (2 of 7)</vt:lpstr>
      <vt:lpstr>Heart Surgeries and Cardiac Assistive Devices (3 of 7)</vt:lpstr>
      <vt:lpstr>Heart Surgeries and Cardiac Assistive Devices (4 of 7)</vt:lpstr>
      <vt:lpstr>Heart Surgeries and Cardiac Assistive Devices (5 of 7)</vt:lpstr>
      <vt:lpstr>Heart Surgeries and Cardiac Assistive Devices (6 of 7)</vt:lpstr>
      <vt:lpstr>Heart Surgeries and Cardiac Assistive Devices (7 of 7)</vt:lpstr>
      <vt:lpstr>Cardiac Arrest</vt:lpstr>
      <vt:lpstr>Automated External Defibrillation (1 of 11)</vt:lpstr>
      <vt:lpstr>Automated External Defibrillation (2 of 11)</vt:lpstr>
      <vt:lpstr>Automated External Defibrillation (3 of 11)</vt:lpstr>
      <vt:lpstr>Automated External Defibrillation (4 of 11)</vt:lpstr>
      <vt:lpstr>Automated External Defibrillation (5 of 11)</vt:lpstr>
      <vt:lpstr>Automated External Defibrillation (6 of 11)</vt:lpstr>
      <vt:lpstr>Automated External Defibrillation (7 of 11)</vt:lpstr>
      <vt:lpstr>Automated External Defibrillation (8 of 11)</vt:lpstr>
      <vt:lpstr>Automated External Defibrillation (9 of 11)</vt:lpstr>
      <vt:lpstr>Automated External Defibrillation (10 of 11)</vt:lpstr>
      <vt:lpstr>Automated External Defibrillation (11 of 11)</vt:lpstr>
      <vt:lpstr>Emergency Medical Care for Cardiac Arrest (1 of 7)</vt:lpstr>
      <vt:lpstr>Emergency Medical Care for Cardiac Arrest (2 of 7)</vt:lpstr>
      <vt:lpstr>Emergency Medical Care for Cardiac Arrest (3 of 7)</vt:lpstr>
      <vt:lpstr>Emergency Medical Care for Cardiac Arrest (4 of 7)</vt:lpstr>
      <vt:lpstr>Emergency Medical Care for Cardiac Arrest (5 of 7)</vt:lpstr>
      <vt:lpstr>Emergency Medical Care for Cardiac Arrest (6 of 7)</vt:lpstr>
      <vt:lpstr>Emergency Medical Care for Cardiac Arrest (7 of 7)</vt:lpstr>
      <vt:lpstr>Management of Return of Spontaneous Circulation</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lpstr>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Kristin Parker</dc:creator>
  <cp:lastModifiedBy>Kathryn Leeber</cp:lastModifiedBy>
  <cp:revision>71</cp:revision>
  <dcterms:created xsi:type="dcterms:W3CDTF">2019-03-08T18:11:57Z</dcterms:created>
  <dcterms:modified xsi:type="dcterms:W3CDTF">2021-01-04T18:39:00Z</dcterms:modified>
</cp:coreProperties>
</file>